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92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embeddedFontLs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Google Sans Medium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 SemiBold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48029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814f81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814f818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8814e8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8814e8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14f818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814f818c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814f818c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814f818c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14f818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814f818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814f818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814f818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14f818c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14f818c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814f818cb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814f818cb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814f818c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814f818c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814f818c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814f818cb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814f818c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814f818c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Study plan </a:t>
            </a:r>
            <a:r>
              <a:rPr lang="en" dirty="0" smtClean="0"/>
              <a:t>te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814f818c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814f818c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814f818cb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814f818cb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rqois">
  <p:cSld name="BLANK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0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igma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1"/>
          <p:cNvSpPr txBox="1"/>
          <p:nvPr/>
        </p:nvSpPr>
        <p:spPr>
          <a:xfrm>
            <a:off x="651641" y="2742643"/>
            <a:ext cx="4931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Kelompok 7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41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74C806-2906-440A-A1F4-D90E5EB6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35" y="156377"/>
            <a:ext cx="1813323" cy="2032812"/>
          </a:xfrm>
          <a:prstGeom prst="rect">
            <a:avLst/>
          </a:prstGeom>
        </p:spPr>
      </p:pic>
      <p:sp>
        <p:nvSpPr>
          <p:cNvPr id="7" name="Google Shape;139;p41">
            <a:extLst>
              <a:ext uri="{FF2B5EF4-FFF2-40B4-BE49-F238E27FC236}">
                <a16:creationId xmlns:a16="http://schemas.microsoft.com/office/drawing/2014/main" id="{C5B8FCF7-E2F9-4ABC-993E-9EF867738F07}"/>
              </a:ext>
            </a:extLst>
          </p:cNvPr>
          <p:cNvSpPr txBox="1"/>
          <p:nvPr/>
        </p:nvSpPr>
        <p:spPr>
          <a:xfrm>
            <a:off x="263675" y="156377"/>
            <a:ext cx="471472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PROGRAM STUDI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TEKNOLOGI INFORMASI - SAINTEK</a:t>
            </a:r>
            <a:endParaRPr dirty="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39;p41">
            <a:extLst>
              <a:ext uri="{FF2B5EF4-FFF2-40B4-BE49-F238E27FC236}">
                <a16:creationId xmlns:a16="http://schemas.microsoft.com/office/drawing/2014/main" id="{B577B05B-C69F-4987-88C2-0EB0411BE68B}"/>
              </a:ext>
            </a:extLst>
          </p:cNvPr>
          <p:cNvSpPr txBox="1"/>
          <p:nvPr/>
        </p:nvSpPr>
        <p:spPr>
          <a:xfrm>
            <a:off x="6972738" y="4327982"/>
            <a:ext cx="20432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Dosen Pengampu: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RIDWAN, S.ST., M.T</a:t>
            </a:r>
            <a:endParaRPr dirty="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41" y="2100613"/>
            <a:ext cx="558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APLIKASI BANDA ACEH EXPLORE</a:t>
            </a:r>
            <a:endParaRPr lang="en-US" sz="28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41" y="1577393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/>
          <p:nvPr/>
        </p:nvSpPr>
        <p:spPr>
          <a:xfrm>
            <a:off x="555709" y="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Nama Persona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55F14-77E2-2CC6-7E3D-852E879D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36" y="619055"/>
            <a:ext cx="1999661" cy="713294"/>
          </a:xfrm>
          <a:prstGeom prst="rect">
            <a:avLst/>
          </a:prstGeom>
        </p:spPr>
      </p:pic>
      <p:sp>
        <p:nvSpPr>
          <p:cNvPr id="5" name="object 27"/>
          <p:cNvSpPr/>
          <p:nvPr/>
        </p:nvSpPr>
        <p:spPr>
          <a:xfrm>
            <a:off x="1105619" y="614200"/>
            <a:ext cx="1430350" cy="713900"/>
          </a:xfrm>
          <a:custGeom>
            <a:avLst/>
            <a:gdLst/>
            <a:ahLst/>
            <a:cxnLst/>
            <a:rect l="l" t="t" r="r" b="b"/>
            <a:pathLst>
              <a:path w="1430350" h="713900">
                <a:moveTo>
                  <a:pt x="0" y="0"/>
                </a:moveTo>
                <a:lnTo>
                  <a:pt x="1430350" y="0"/>
                </a:lnTo>
                <a:lnTo>
                  <a:pt x="1430350" y="713900"/>
                </a:lnTo>
                <a:lnTo>
                  <a:pt x="0" y="7139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8"/>
          <p:cNvSpPr/>
          <p:nvPr/>
        </p:nvSpPr>
        <p:spPr>
          <a:xfrm>
            <a:off x="2543102" y="624510"/>
            <a:ext cx="2003068" cy="713900"/>
          </a:xfrm>
          <a:custGeom>
            <a:avLst/>
            <a:gdLst/>
            <a:ahLst/>
            <a:cxnLst/>
            <a:rect l="l" t="t" r="r" b="b"/>
            <a:pathLst>
              <a:path w="1430350" h="713900">
                <a:moveTo>
                  <a:pt x="0" y="0"/>
                </a:moveTo>
                <a:lnTo>
                  <a:pt x="1430350" y="0"/>
                </a:lnTo>
                <a:lnTo>
                  <a:pt x="1430350" y="713900"/>
                </a:lnTo>
                <a:lnTo>
                  <a:pt x="0" y="713900"/>
                </a:lnTo>
                <a:lnTo>
                  <a:pt x="0" y="0"/>
                </a:lnTo>
                <a:close/>
              </a:path>
            </a:pathLst>
          </a:custGeom>
          <a:solidFill>
            <a:srgbClr val="C4B5F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33"/>
          <p:cNvSpPr/>
          <p:nvPr/>
        </p:nvSpPr>
        <p:spPr>
          <a:xfrm>
            <a:off x="1105618" y="1317785"/>
            <a:ext cx="1430350" cy="1315700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34"/>
          <p:cNvSpPr/>
          <p:nvPr/>
        </p:nvSpPr>
        <p:spPr>
          <a:xfrm>
            <a:off x="2562184" y="1379700"/>
            <a:ext cx="1976850" cy="1315700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pPr marL="228600" indent="-228600">
              <a:buAutoNum type="alphaUcPeriod"/>
            </a:pP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Download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di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google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play store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ataupun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app store</a:t>
            </a:r>
            <a:endParaRPr lang="en-US"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28600" indent="-228600">
              <a:buAutoNum type="alphaUcPeriod"/>
            </a:pP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Masuk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kedalam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melakukan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registrasi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akun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dan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daftar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akun</a:t>
            </a:r>
            <a:endParaRPr lang="en-US" sz="10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28600" indent="-228600">
              <a:buAutoNum type="alphaUcPeriod"/>
            </a:pP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Izinkan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lokasi</a:t>
            </a:r>
            <a:r>
              <a:rPr lang="en-US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bject 39"/>
          <p:cNvSpPr/>
          <p:nvPr/>
        </p:nvSpPr>
        <p:spPr>
          <a:xfrm>
            <a:off x="1117273" y="2643800"/>
            <a:ext cx="1418695" cy="996400"/>
          </a:xfrm>
          <a:custGeom>
            <a:avLst/>
            <a:gdLst/>
            <a:ahLst/>
            <a:cxnLst/>
            <a:rect l="l" t="t" r="r" b="b"/>
            <a:pathLst>
              <a:path w="1430350" h="996400">
                <a:moveTo>
                  <a:pt x="0" y="0"/>
                </a:moveTo>
                <a:lnTo>
                  <a:pt x="1430350" y="0"/>
                </a:lnTo>
                <a:lnTo>
                  <a:pt x="1430350" y="996400"/>
                </a:lnTo>
                <a:lnTo>
                  <a:pt x="0" y="9964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45"/>
          <p:cNvSpPr/>
          <p:nvPr/>
        </p:nvSpPr>
        <p:spPr>
          <a:xfrm>
            <a:off x="1117519" y="3635350"/>
            <a:ext cx="1430350" cy="1050550"/>
          </a:xfrm>
          <a:custGeom>
            <a:avLst/>
            <a:gdLst/>
            <a:ahLst/>
            <a:cxnLst/>
            <a:rect l="l" t="t" r="r" b="b"/>
            <a:pathLst>
              <a:path w="1430350" h="1050550">
                <a:moveTo>
                  <a:pt x="0" y="0"/>
                </a:moveTo>
                <a:lnTo>
                  <a:pt x="1430350" y="0"/>
                </a:lnTo>
                <a:lnTo>
                  <a:pt x="1430350" y="1050550"/>
                </a:lnTo>
                <a:lnTo>
                  <a:pt x="0" y="105055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51"/>
          <p:cNvSpPr/>
          <p:nvPr/>
        </p:nvSpPr>
        <p:spPr>
          <a:xfrm>
            <a:off x="1105619" y="609450"/>
            <a:ext cx="0" cy="4086050"/>
          </a:xfrm>
          <a:custGeom>
            <a:avLst/>
            <a:gdLst/>
            <a:ahLst/>
            <a:cxnLst/>
            <a:rect l="l" t="t" r="r" b="b"/>
            <a:pathLst>
              <a:path h="4086050">
                <a:moveTo>
                  <a:pt x="0" y="0"/>
                </a:moveTo>
                <a:lnTo>
                  <a:pt x="0" y="408605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52"/>
          <p:cNvSpPr/>
          <p:nvPr/>
        </p:nvSpPr>
        <p:spPr>
          <a:xfrm>
            <a:off x="2535969" y="609450"/>
            <a:ext cx="0" cy="4086050"/>
          </a:xfrm>
          <a:custGeom>
            <a:avLst/>
            <a:gdLst/>
            <a:ahLst/>
            <a:cxnLst/>
            <a:rect l="l" t="t" r="r" b="b"/>
            <a:pathLst>
              <a:path h="4086050">
                <a:moveTo>
                  <a:pt x="0" y="0"/>
                </a:moveTo>
                <a:lnTo>
                  <a:pt x="0" y="4086050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53"/>
          <p:cNvSpPr/>
          <p:nvPr/>
        </p:nvSpPr>
        <p:spPr>
          <a:xfrm>
            <a:off x="4539037" y="590460"/>
            <a:ext cx="0" cy="4086050"/>
          </a:xfrm>
          <a:custGeom>
            <a:avLst/>
            <a:gdLst/>
            <a:ahLst/>
            <a:cxnLst/>
            <a:rect l="l" t="t" r="r" b="b"/>
            <a:pathLst>
              <a:path h="4086050">
                <a:moveTo>
                  <a:pt x="0" y="0"/>
                </a:moveTo>
                <a:lnTo>
                  <a:pt x="0" y="408605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55"/>
          <p:cNvSpPr/>
          <p:nvPr/>
        </p:nvSpPr>
        <p:spPr>
          <a:xfrm>
            <a:off x="4539033" y="909895"/>
            <a:ext cx="45719" cy="3673538"/>
          </a:xfrm>
          <a:custGeom>
            <a:avLst/>
            <a:gdLst/>
            <a:ahLst/>
            <a:cxnLst/>
            <a:rect l="l" t="t" r="r" b="b"/>
            <a:pathLst>
              <a:path h="4086050">
                <a:moveTo>
                  <a:pt x="0" y="0"/>
                </a:moveTo>
                <a:lnTo>
                  <a:pt x="0" y="408605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58"/>
          <p:cNvSpPr/>
          <p:nvPr/>
        </p:nvSpPr>
        <p:spPr>
          <a:xfrm flipV="1">
            <a:off x="1100870" y="568478"/>
            <a:ext cx="5441227" cy="45719"/>
          </a:xfrm>
          <a:custGeom>
            <a:avLst/>
            <a:gdLst/>
            <a:ahLst/>
            <a:cxnLst/>
            <a:rect l="l" t="t" r="r" b="b"/>
            <a:pathLst>
              <a:path w="8591600">
                <a:moveTo>
                  <a:pt x="0" y="0"/>
                </a:moveTo>
                <a:lnTo>
                  <a:pt x="8591600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59"/>
          <p:cNvSpPr/>
          <p:nvPr/>
        </p:nvSpPr>
        <p:spPr>
          <a:xfrm flipV="1">
            <a:off x="1100870" y="1259388"/>
            <a:ext cx="5441226" cy="68709"/>
          </a:xfrm>
          <a:custGeom>
            <a:avLst/>
            <a:gdLst/>
            <a:ahLst/>
            <a:cxnLst/>
            <a:rect l="l" t="t" r="r" b="b"/>
            <a:pathLst>
              <a:path w="8591600">
                <a:moveTo>
                  <a:pt x="0" y="0"/>
                </a:moveTo>
                <a:lnTo>
                  <a:pt x="8591600" y="0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60"/>
          <p:cNvSpPr/>
          <p:nvPr/>
        </p:nvSpPr>
        <p:spPr>
          <a:xfrm>
            <a:off x="1100869" y="2643800"/>
            <a:ext cx="1449375" cy="0"/>
          </a:xfrm>
          <a:custGeom>
            <a:avLst/>
            <a:gdLst/>
            <a:ahLst/>
            <a:cxnLst/>
            <a:rect l="l" t="t" r="r" b="b"/>
            <a:pathLst>
              <a:path w="1449375">
                <a:moveTo>
                  <a:pt x="0" y="0"/>
                </a:moveTo>
                <a:lnTo>
                  <a:pt x="1449375" y="0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61"/>
          <p:cNvSpPr/>
          <p:nvPr/>
        </p:nvSpPr>
        <p:spPr>
          <a:xfrm flipV="1">
            <a:off x="2550245" y="2521813"/>
            <a:ext cx="3991851" cy="111672"/>
          </a:xfrm>
          <a:custGeom>
            <a:avLst/>
            <a:gdLst/>
            <a:ahLst/>
            <a:cxnLst/>
            <a:rect l="l" t="t" r="r" b="b"/>
            <a:pathLst>
              <a:path w="7142225">
                <a:moveTo>
                  <a:pt x="0" y="0"/>
                </a:moveTo>
                <a:lnTo>
                  <a:pt x="7142225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62"/>
          <p:cNvSpPr/>
          <p:nvPr/>
        </p:nvSpPr>
        <p:spPr>
          <a:xfrm>
            <a:off x="1100869" y="3640200"/>
            <a:ext cx="1449375" cy="0"/>
          </a:xfrm>
          <a:custGeom>
            <a:avLst/>
            <a:gdLst/>
            <a:ahLst/>
            <a:cxnLst/>
            <a:rect l="l" t="t" r="r" b="b"/>
            <a:pathLst>
              <a:path w="1449375">
                <a:moveTo>
                  <a:pt x="0" y="0"/>
                </a:moveTo>
                <a:lnTo>
                  <a:pt x="1449375" y="0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63"/>
          <p:cNvSpPr/>
          <p:nvPr/>
        </p:nvSpPr>
        <p:spPr>
          <a:xfrm flipV="1">
            <a:off x="2550245" y="3448900"/>
            <a:ext cx="1984043" cy="176136"/>
          </a:xfrm>
          <a:custGeom>
            <a:avLst/>
            <a:gdLst/>
            <a:ahLst/>
            <a:cxnLst/>
            <a:rect l="l" t="t" r="r" b="b"/>
            <a:pathLst>
              <a:path w="7142225">
                <a:moveTo>
                  <a:pt x="0" y="0"/>
                </a:moveTo>
                <a:lnTo>
                  <a:pt x="7142225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64"/>
          <p:cNvSpPr/>
          <p:nvPr/>
        </p:nvSpPr>
        <p:spPr>
          <a:xfrm flipV="1">
            <a:off x="1129944" y="4312501"/>
            <a:ext cx="3454807" cy="349136"/>
          </a:xfrm>
          <a:custGeom>
            <a:avLst/>
            <a:gdLst/>
            <a:ahLst/>
            <a:cxnLst/>
            <a:rect l="l" t="t" r="r" b="b"/>
            <a:pathLst>
              <a:path w="8591600">
                <a:moveTo>
                  <a:pt x="0" y="0"/>
                </a:moveTo>
                <a:lnTo>
                  <a:pt x="8591600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6"/>
          <p:cNvSpPr txBox="1"/>
          <p:nvPr/>
        </p:nvSpPr>
        <p:spPr>
          <a:xfrm>
            <a:off x="1105619" y="614200"/>
            <a:ext cx="1430350" cy="71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359265">
              <a:lnSpc>
                <a:spcPct val="95825"/>
              </a:lnSpc>
              <a:spcBef>
                <a:spcPts val="1164"/>
              </a:spcBef>
            </a:pPr>
            <a:r>
              <a:rPr sz="1100" b="1" spc="-9" dirty="0">
                <a:latin typeface="Open Sans" pitchFamily="2" charset="0"/>
                <a:ea typeface="Open Sans" pitchFamily="2" charset="0"/>
                <a:cs typeface="Open Sans" pitchFamily="2" charset="0"/>
              </a:rPr>
              <a:t>AKTIVITAS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4926750" y="629361"/>
            <a:ext cx="1346770" cy="71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368685">
              <a:lnSpc>
                <a:spcPct val="95825"/>
              </a:lnSpc>
              <a:spcBef>
                <a:spcPts val="1089"/>
              </a:spcBef>
            </a:pPr>
            <a:r>
              <a:rPr lang="en-US" sz="1100" b="1" spc="37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Absensi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1050444" y="1328100"/>
            <a:ext cx="1485525" cy="1315700"/>
          </a:xfrm>
          <a:prstGeom prst="rect">
            <a:avLst/>
          </a:prstGeom>
        </p:spPr>
        <p:txBody>
          <a:bodyPr wrap="square" lIns="0" tIns="1138" rIns="0" bIns="0" rtlCol="0">
            <a:noAutofit/>
          </a:bodyPr>
          <a:lstStyle/>
          <a:p>
            <a:pPr>
              <a:lnSpc>
                <a:spcPts val="850"/>
              </a:lnSpc>
            </a:pPr>
            <a:endParaRPr lang="en-ID" sz="850" dirty="0"/>
          </a:p>
          <a:p>
            <a:pPr marL="359265" marR="334658" indent="116845">
              <a:lnSpc>
                <a:spcPts val="1264"/>
              </a:lnSpc>
              <a:spcBef>
                <a:spcPts val="3000"/>
              </a:spcBef>
            </a:pPr>
            <a:r>
              <a:rPr sz="1100" b="1" spc="-42" dirty="0">
                <a:latin typeface="Open Sans" pitchFamily="2" charset="0"/>
                <a:ea typeface="Open Sans" pitchFamily="2" charset="0"/>
                <a:cs typeface="Open Sans" pitchFamily="2" charset="0"/>
              </a:rPr>
              <a:t>DETAIL AKTIVIT</a:t>
            </a:r>
            <a:r>
              <a:rPr lang="en-US" sz="1100" b="1" spc="-42" dirty="0"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  <a:r>
              <a:rPr sz="1100" b="1" spc="-42" dirty="0"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object 18"/>
          <p:cNvSpPr txBox="1"/>
          <p:nvPr/>
        </p:nvSpPr>
        <p:spPr>
          <a:xfrm>
            <a:off x="3954418" y="1212174"/>
            <a:ext cx="1430350" cy="1315700"/>
          </a:xfrm>
          <a:prstGeom prst="rect">
            <a:avLst/>
          </a:prstGeom>
        </p:spPr>
        <p:txBody>
          <a:bodyPr wrap="square" lIns="0" tIns="178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 dirty="0"/>
          </a:p>
        </p:txBody>
      </p:sp>
      <p:sp>
        <p:nvSpPr>
          <p:cNvPr id="26" name="object 14"/>
          <p:cNvSpPr txBox="1"/>
          <p:nvPr/>
        </p:nvSpPr>
        <p:spPr>
          <a:xfrm>
            <a:off x="1086594" y="2643800"/>
            <a:ext cx="1449375" cy="996400"/>
          </a:xfrm>
          <a:prstGeom prst="rect">
            <a:avLst/>
          </a:prstGeom>
        </p:spPr>
        <p:txBody>
          <a:bodyPr wrap="square" lIns="0" tIns="238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 dirty="0"/>
          </a:p>
          <a:p>
            <a:pPr marL="316823" marR="70161" indent="-221686">
              <a:lnSpc>
                <a:spcPts val="1264"/>
              </a:lnSpc>
              <a:spcBef>
                <a:spcPts val="2000"/>
              </a:spcBef>
            </a:pPr>
            <a:r>
              <a:rPr sz="1100" b="1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PERASAAN/EMOSI PENGGUNA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object 13"/>
          <p:cNvSpPr txBox="1"/>
          <p:nvPr/>
        </p:nvSpPr>
        <p:spPr>
          <a:xfrm>
            <a:off x="2535969" y="2643800"/>
            <a:ext cx="1430350" cy="99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12"/>
          <p:cNvSpPr txBox="1"/>
          <p:nvPr/>
        </p:nvSpPr>
        <p:spPr>
          <a:xfrm>
            <a:off x="3966319" y="2643800"/>
            <a:ext cx="1430350" cy="99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8"/>
          <p:cNvSpPr txBox="1"/>
          <p:nvPr/>
        </p:nvSpPr>
        <p:spPr>
          <a:xfrm>
            <a:off x="1105619" y="3640200"/>
            <a:ext cx="1430350" cy="1050550"/>
          </a:xfrm>
          <a:prstGeom prst="rect">
            <a:avLst/>
          </a:prstGeom>
        </p:spPr>
        <p:txBody>
          <a:bodyPr wrap="square" lIns="0" tIns="1914" rIns="0" bIns="0" rtlCol="0">
            <a:noAutofit/>
          </a:bodyPr>
          <a:lstStyle/>
          <a:p>
            <a:pPr>
              <a:lnSpc>
                <a:spcPts val="800"/>
              </a:lnSpc>
            </a:pPr>
            <a:endParaRPr sz="800" dirty="0"/>
          </a:p>
          <a:p>
            <a:pPr marL="280925" marR="227616" indent="120544">
              <a:lnSpc>
                <a:spcPts val="1264"/>
              </a:lnSpc>
              <a:spcBef>
                <a:spcPts val="2000"/>
              </a:spcBef>
            </a:pPr>
            <a:r>
              <a:rPr sz="11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PE</a:t>
            </a:r>
            <a:r>
              <a:rPr sz="1100" b="1" spc="-9" dirty="0">
                <a:latin typeface="Open Sans" pitchFamily="2" charset="0"/>
                <a:ea typeface="Open Sans" pitchFamily="2" charset="0"/>
                <a:cs typeface="Open Sans" pitchFamily="2" charset="0"/>
              </a:rPr>
              <a:t>L</a:t>
            </a:r>
            <a:r>
              <a:rPr sz="1100" b="1" spc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UA</a:t>
            </a:r>
            <a:r>
              <a:rPr sz="1100" b="1" spc="-9" dirty="0"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sz="1100" b="1" spc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G </a:t>
            </a:r>
            <a:r>
              <a:rPr sz="1100" b="1" spc="-36" dirty="0">
                <a:latin typeface="Open Sans" pitchFamily="2" charset="0"/>
                <a:ea typeface="Open Sans" pitchFamily="2" charset="0"/>
                <a:cs typeface="Open Sans" pitchFamily="2" charset="0"/>
              </a:rPr>
              <a:t>IMPR</a:t>
            </a:r>
            <a:r>
              <a:rPr sz="1100" b="1" spc="-77" dirty="0">
                <a:latin typeface="Open Sans" pitchFamily="2" charset="0"/>
                <a:ea typeface="Open Sans" pitchFamily="2" charset="0"/>
                <a:cs typeface="Open Sans" pitchFamily="2" charset="0"/>
              </a:rPr>
              <a:t>O</a:t>
            </a:r>
            <a:r>
              <a:rPr sz="1100" b="1" spc="-36" dirty="0">
                <a:latin typeface="Open Sans" pitchFamily="2" charset="0"/>
                <a:ea typeface="Open Sans" pitchFamily="2" charset="0"/>
                <a:cs typeface="Open Sans" pitchFamily="2" charset="0"/>
              </a:rPr>
              <a:t>VI</a:t>
            </a:r>
            <a:r>
              <a:rPr sz="1100" b="1" spc="-46" dirty="0"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sz="1100" b="1" spc="-25" dirty="0">
                <a:latin typeface="Open Sans" pitchFamily="2" charset="0"/>
                <a:ea typeface="Open Sans" pitchFamily="2" charset="0"/>
                <a:cs typeface="Open Sans" pitchFamily="2" charset="0"/>
              </a:rPr>
              <a:t>ASI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2535969" y="3640200"/>
            <a:ext cx="1430350" cy="1050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6"/>
          <p:cNvSpPr txBox="1"/>
          <p:nvPr/>
        </p:nvSpPr>
        <p:spPr>
          <a:xfrm>
            <a:off x="3966319" y="3640200"/>
            <a:ext cx="1430350" cy="1050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"/>
          <p:cNvSpPr txBox="1"/>
          <p:nvPr/>
        </p:nvSpPr>
        <p:spPr>
          <a:xfrm flipH="1">
            <a:off x="4542436" y="3547584"/>
            <a:ext cx="1430351" cy="11084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DEF834-AFFA-2137-3818-DC08E4C22F93}"/>
              </a:ext>
            </a:extLst>
          </p:cNvPr>
          <p:cNvSpPr/>
          <p:nvPr/>
        </p:nvSpPr>
        <p:spPr>
          <a:xfrm>
            <a:off x="2535970" y="1328100"/>
            <a:ext cx="1454674" cy="131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8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4DEEC71A-A964-6CE3-7F2C-9AAED04D58DE}"/>
              </a:ext>
            </a:extLst>
          </p:cNvPr>
          <p:cNvSpPr/>
          <p:nvPr/>
        </p:nvSpPr>
        <p:spPr>
          <a:xfrm>
            <a:off x="2552526" y="2712512"/>
            <a:ext cx="1957525" cy="859798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Senang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karena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dengan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hadirnya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dapat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menjadi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tour guide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bagi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para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wisatawan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berkunjung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banda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aceh</a:t>
            </a:r>
            <a:endParaRPr lang="en-ID"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B01EA0E-9737-C2DE-8D5F-57ABA9F4237C}"/>
              </a:ext>
            </a:extLst>
          </p:cNvPr>
          <p:cNvSpPr/>
          <p:nvPr/>
        </p:nvSpPr>
        <p:spPr>
          <a:xfrm>
            <a:off x="2547621" y="3650514"/>
            <a:ext cx="1986667" cy="943233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ID" sz="1000" dirty="0" err="1">
                <a:ea typeface="Open Sans" pitchFamily="2" charset="0"/>
              </a:rPr>
              <a:t>S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emoga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kedepannya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dapat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berkembang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menjadi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dapat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memberi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impact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bagi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masyarakat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banda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aceh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itu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sendiri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seperti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fitur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pelaporan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bayar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pajak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keadaan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darurat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(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ambulans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pemadam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kebakaran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ID" sz="1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dll</a:t>
            </a:r>
            <a:r>
              <a:rPr lang="en-ID" sz="1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endParaRPr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object 63">
            <a:extLst>
              <a:ext uri="{FF2B5EF4-FFF2-40B4-BE49-F238E27FC236}">
                <a16:creationId xmlns:a16="http://schemas.microsoft.com/office/drawing/2014/main" id="{D1560E6B-27B9-A1BB-1914-1EF99B588A89}"/>
              </a:ext>
            </a:extLst>
          </p:cNvPr>
          <p:cNvSpPr/>
          <p:nvPr/>
        </p:nvSpPr>
        <p:spPr>
          <a:xfrm flipV="1">
            <a:off x="4542436" y="3448900"/>
            <a:ext cx="1984043" cy="176136"/>
          </a:xfrm>
          <a:custGeom>
            <a:avLst/>
            <a:gdLst/>
            <a:ahLst/>
            <a:cxnLst/>
            <a:rect l="l" t="t" r="r" b="b"/>
            <a:pathLst>
              <a:path w="7142225">
                <a:moveTo>
                  <a:pt x="0" y="0"/>
                </a:moveTo>
                <a:lnTo>
                  <a:pt x="7142225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63">
            <a:extLst>
              <a:ext uri="{FF2B5EF4-FFF2-40B4-BE49-F238E27FC236}">
                <a16:creationId xmlns:a16="http://schemas.microsoft.com/office/drawing/2014/main" id="{9966A597-D82D-8EA9-1A95-C65B31B24A70}"/>
              </a:ext>
            </a:extLst>
          </p:cNvPr>
          <p:cNvSpPr/>
          <p:nvPr/>
        </p:nvSpPr>
        <p:spPr>
          <a:xfrm flipV="1">
            <a:off x="4587822" y="4483113"/>
            <a:ext cx="1984043" cy="176136"/>
          </a:xfrm>
          <a:custGeom>
            <a:avLst/>
            <a:gdLst/>
            <a:ahLst/>
            <a:cxnLst/>
            <a:rect l="l" t="t" r="r" b="b"/>
            <a:pathLst>
              <a:path w="7142225">
                <a:moveTo>
                  <a:pt x="0" y="0"/>
                </a:moveTo>
                <a:lnTo>
                  <a:pt x="7142225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FCB18247-2722-87E4-8D8B-8486AF276FDB}"/>
              </a:ext>
            </a:extLst>
          </p:cNvPr>
          <p:cNvSpPr txBox="1"/>
          <p:nvPr/>
        </p:nvSpPr>
        <p:spPr>
          <a:xfrm>
            <a:off x="2535967" y="573899"/>
            <a:ext cx="1974083" cy="71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368685">
              <a:lnSpc>
                <a:spcPct val="95825"/>
              </a:lnSpc>
              <a:spcBef>
                <a:spcPts val="1089"/>
              </a:spcBef>
            </a:pPr>
            <a:r>
              <a:rPr lang="en-US" sz="1100" b="1" spc="37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Persiapan</a:t>
            </a:r>
            <a:r>
              <a:rPr lang="en-US" sz="1100" b="1" spc="37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100" b="1" spc="37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aplikasi</a:t>
            </a:r>
            <a:endParaRPr sz="11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909347F5-05DE-0EB1-441E-00DC3DFACC17}"/>
              </a:ext>
            </a:extLst>
          </p:cNvPr>
          <p:cNvSpPr/>
          <p:nvPr/>
        </p:nvSpPr>
        <p:spPr>
          <a:xfrm>
            <a:off x="4553302" y="1334895"/>
            <a:ext cx="1957525" cy="1279792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 lang="en-ID" sz="1200" dirty="0"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E2EA92AF-84CD-DDC6-FBFF-4235032892AC}"/>
              </a:ext>
            </a:extLst>
          </p:cNvPr>
          <p:cNvSpPr/>
          <p:nvPr/>
        </p:nvSpPr>
        <p:spPr>
          <a:xfrm>
            <a:off x="4544146" y="2695400"/>
            <a:ext cx="1957525" cy="876910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senang</a:t>
            </a:r>
            <a:r>
              <a:rPr lang="en-ID" sz="1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karena</a:t>
            </a:r>
            <a:r>
              <a:rPr lang="en-ID" sz="1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sudah</a:t>
            </a:r>
            <a:r>
              <a:rPr lang="en-ID" sz="1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berhasil</a:t>
            </a:r>
            <a:r>
              <a:rPr lang="en-ID" sz="1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melakukan</a:t>
            </a:r>
            <a:r>
              <a:rPr lang="en-ID" sz="1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absensi</a:t>
            </a:r>
            <a:endParaRPr lang="en-ID" sz="1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682283AA-AE03-9228-CF1A-5E03D6A6F9E5}"/>
              </a:ext>
            </a:extLst>
          </p:cNvPr>
          <p:cNvSpPr/>
          <p:nvPr/>
        </p:nvSpPr>
        <p:spPr>
          <a:xfrm>
            <a:off x="4544144" y="3644841"/>
            <a:ext cx="1984043" cy="938592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lphaUcPeriod"/>
            </a:pP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semoga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dapat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menghadirkan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opsi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sakit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atau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izin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228600" indent="-228600">
              <a:buFont typeface="+mj-lt"/>
              <a:buAutoNum type="alphaUcPeriod"/>
            </a:pP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Dapat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menampilkan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presentasi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kehadiran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setiap</a:t>
            </a:r>
            <a:r>
              <a:rPr lang="en-ID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mahasiswa</a:t>
            </a:r>
            <a:endParaRPr lang="en-ID"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object 34">
            <a:extLst>
              <a:ext uri="{FF2B5EF4-FFF2-40B4-BE49-F238E27FC236}">
                <a16:creationId xmlns:a16="http://schemas.microsoft.com/office/drawing/2014/main" id="{F8894414-6514-E193-4F5D-8EB35A9D6AA4}"/>
              </a:ext>
            </a:extLst>
          </p:cNvPr>
          <p:cNvSpPr/>
          <p:nvPr/>
        </p:nvSpPr>
        <p:spPr>
          <a:xfrm>
            <a:off x="4575151" y="1342159"/>
            <a:ext cx="1946631" cy="1247258"/>
          </a:xfrm>
          <a:custGeom>
            <a:avLst/>
            <a:gdLst/>
            <a:ahLst/>
            <a:cxnLst/>
            <a:rect l="l" t="t" r="r" b="b"/>
            <a:pathLst>
              <a:path w="1430350" h="1315700">
                <a:moveTo>
                  <a:pt x="0" y="0"/>
                </a:moveTo>
                <a:lnTo>
                  <a:pt x="1430350" y="0"/>
                </a:lnTo>
                <a:lnTo>
                  <a:pt x="1430350" y="1315700"/>
                </a:lnTo>
                <a:lnTo>
                  <a:pt x="0" y="13157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pPr marL="228600" indent="-228600">
              <a:buAutoNum type="alphaUcPeriod"/>
            </a:pP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Buka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peramban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seperti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chrome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atau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opera.</a:t>
            </a:r>
          </a:p>
          <a:p>
            <a:pPr marL="228600" indent="-228600">
              <a:buAutoNum type="alphaUcPeriod"/>
            </a:pPr>
            <a:r>
              <a:rPr lang="fi-FI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Login menggunakan akun krs Unsyiah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228600" indent="-228600">
              <a:buAutoNum type="alphaUcPeriod"/>
            </a:pP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Setelah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berhasil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klik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tombol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hadir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sampai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muncul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pesan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"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anda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sudah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absen</a:t>
            </a: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“.</a:t>
            </a:r>
          </a:p>
          <a:p>
            <a:pPr marL="228600" indent="-228600">
              <a:buAutoNum type="alphaUcPeriod"/>
            </a:pPr>
            <a:r>
              <a:rPr lang="en-US" sz="1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Log out.</a:t>
            </a:r>
          </a:p>
        </p:txBody>
      </p:sp>
      <p:sp>
        <p:nvSpPr>
          <p:cNvPr id="43" name="object 55">
            <a:extLst>
              <a:ext uri="{FF2B5EF4-FFF2-40B4-BE49-F238E27FC236}">
                <a16:creationId xmlns:a16="http://schemas.microsoft.com/office/drawing/2014/main" id="{F7495D99-5840-1AA5-14B8-EE6CB088C9A8}"/>
              </a:ext>
            </a:extLst>
          </p:cNvPr>
          <p:cNvSpPr/>
          <p:nvPr/>
        </p:nvSpPr>
        <p:spPr>
          <a:xfrm flipH="1">
            <a:off x="6499604" y="624509"/>
            <a:ext cx="45719" cy="4013307"/>
          </a:xfrm>
          <a:custGeom>
            <a:avLst/>
            <a:gdLst/>
            <a:ahLst/>
            <a:cxnLst/>
            <a:rect l="l" t="t" r="r" b="b"/>
            <a:pathLst>
              <a:path h="4086050">
                <a:moveTo>
                  <a:pt x="0" y="0"/>
                </a:moveTo>
                <a:lnTo>
                  <a:pt x="0" y="408605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675" y="1230850"/>
            <a:ext cx="8262450" cy="34956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24546" y="1316211"/>
            <a:ext cx="3048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 STATEMENT</a:t>
            </a:r>
            <a:endParaRPr lang="en-US" sz="2000" b="1" u="sng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190" y="2194468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Ikhwanul</a:t>
            </a:r>
            <a:r>
              <a:rPr lang="en-US" sz="1600" dirty="0">
                <a:solidFill>
                  <a:schemeClr val="accen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hakim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78127" y="2200397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adalah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seorang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9347" y="2194468"/>
            <a:ext cx="2844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</a:t>
            </a:r>
            <a:r>
              <a:rPr lang="en-US" dirty="0" err="1" smtClean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ahasiswa</a:t>
            </a:r>
            <a:r>
              <a:rPr lang="en-US" dirty="0" smtClean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z="1600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hobi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travelling</a:t>
            </a:r>
            <a:endParaRPr lang="en-US" dirty="0">
              <a:solidFill>
                <a:srgbClr val="FFC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853" y="2903472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membutuhkan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3065" y="2918861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aplikasi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berisi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informasi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destinasi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</a:t>
            </a:r>
            <a:endParaRPr lang="en-US" dirty="0">
              <a:solidFill>
                <a:srgbClr val="92D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675" y="3741491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Karena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0333" y="3749480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ia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ingin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mendapatkan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rute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perjalanan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akan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ditempuh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tempat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</a:t>
            </a:r>
            <a:endParaRPr lang="en-US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46853" y="2531407"/>
            <a:ext cx="2129109" cy="12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76642" y="2535106"/>
            <a:ext cx="4362861" cy="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75962" y="3226638"/>
            <a:ext cx="5963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31069" y="4080045"/>
            <a:ext cx="7349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Brainstorming dengan HMW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52"/>
          <p:cNvSpPr/>
          <p:nvPr/>
        </p:nvSpPr>
        <p:spPr>
          <a:xfrm>
            <a:off x="466725" y="1657350"/>
            <a:ext cx="7949700" cy="2678400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2"/>
          <p:cNvSpPr txBox="1"/>
          <p:nvPr/>
        </p:nvSpPr>
        <p:spPr>
          <a:xfrm>
            <a:off x="973350" y="1803075"/>
            <a:ext cx="7234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Menghadirkan fitur-fitur unggulan untuk memudahkan wisatawan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52"/>
          <p:cNvSpPr/>
          <p:nvPr/>
        </p:nvSpPr>
        <p:spPr>
          <a:xfrm>
            <a:off x="660375" y="18657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1" name="Google Shape;241;p52"/>
          <p:cNvSpPr txBox="1"/>
          <p:nvPr/>
        </p:nvSpPr>
        <p:spPr>
          <a:xfrm>
            <a:off x="973350" y="2432900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Menghadirkan tampilan visual yang simple dan mudah dipahami oleh user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52"/>
          <p:cNvSpPr/>
          <p:nvPr/>
        </p:nvSpPr>
        <p:spPr>
          <a:xfrm>
            <a:off x="660375" y="24955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3" name="Google Shape;243;p52"/>
          <p:cNvSpPr txBox="1"/>
          <p:nvPr/>
        </p:nvSpPr>
        <p:spPr>
          <a:xfrm>
            <a:off x="926215" y="3062725"/>
            <a:ext cx="728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Tuliskan beberapa kemungkinan solusi di sini.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52"/>
          <p:cNvSpPr/>
          <p:nvPr/>
        </p:nvSpPr>
        <p:spPr>
          <a:xfrm>
            <a:off x="660363" y="31254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5" name="Google Shape;245;p52"/>
          <p:cNvSpPr txBox="1"/>
          <p:nvPr/>
        </p:nvSpPr>
        <p:spPr>
          <a:xfrm>
            <a:off x="532875" y="1050575"/>
            <a:ext cx="78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Tuliskan HMW Anda di sini.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926215" y="3672325"/>
            <a:ext cx="7281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Tuliskan beberapa kemungkinan solusi di sini.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2"/>
          <p:cNvSpPr/>
          <p:nvPr/>
        </p:nvSpPr>
        <p:spPr>
          <a:xfrm>
            <a:off x="660363" y="37350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E0B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3721275" y="2048400"/>
            <a:ext cx="630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5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57" y="1166648"/>
            <a:ext cx="8948057" cy="37627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1214" y="1166648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Goal </a:t>
            </a:r>
            <a:r>
              <a:rPr lang="en-US" sz="2000" b="1" u="sng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Statement</a:t>
            </a:r>
            <a:endParaRPr lang="en-US" sz="2000" b="1" u="sng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74" y="164449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Aplikasi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banda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aceh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explore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8421" y="173663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akan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membuat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pengguna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3569" y="1643451"/>
            <a:ext cx="453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mendapatkan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informasi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mengenai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kota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banda</a:t>
            </a:r>
            <a:r>
              <a:rPr lang="en-US" dirty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aceh</a:t>
            </a:r>
            <a:endParaRPr lang="en-US" dirty="0">
              <a:solidFill>
                <a:srgbClr val="92D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074" y="2514097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akan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mempengaruhi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8158" y="2405237"/>
            <a:ext cx="4719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wisatawan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berkunjung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kota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banda</a:t>
            </a:r>
            <a:r>
              <a:rPr lang="en-US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aceh</a:t>
            </a:r>
            <a:endParaRPr lang="en-US" dirty="0">
              <a:solidFill>
                <a:srgbClr val="00B0F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074" y="3314708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Sehinnga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4316" y="3112829"/>
            <a:ext cx="807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wisatawan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bisa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mendapat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informasi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seputar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tempat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fasilitas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umum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tempat</a:t>
            </a:r>
            <a:r>
              <a:rPr lang="en-US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penginapan</a:t>
            </a:r>
            <a:endParaRPr lang="en-US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074" y="4115319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Kami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akan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mengukur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efektivitas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dengan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2237" y="3913368"/>
            <a:ext cx="583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melihat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feedback </a:t>
            </a:r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dan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menghitung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jumlah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pengguna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endParaRPr lang="en-US" dirty="0" smtClean="0">
              <a:solidFill>
                <a:srgbClr val="FFC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dirty="0" err="1" smtClean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mendownload</a:t>
            </a:r>
            <a:r>
              <a:rPr lang="en-US" dirty="0" smtClean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aplikasi</a:t>
            </a:r>
            <a:r>
              <a:rPr lang="en-US" dirty="0">
                <a:solidFill>
                  <a:srgbClr val="FFC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pPr algn="ctr"/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6074" y="1925967"/>
            <a:ext cx="23839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24400" y="1890520"/>
            <a:ext cx="42127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49522" y="2713014"/>
            <a:ext cx="58066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67543" y="3622485"/>
            <a:ext cx="73696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4423096"/>
            <a:ext cx="51271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84870" y="267630"/>
            <a:ext cx="3952339" cy="4650669"/>
            <a:chOff x="3262567" y="-1"/>
            <a:chExt cx="4331412" cy="5096719"/>
          </a:xfrm>
        </p:grpSpPr>
        <p:grpSp>
          <p:nvGrpSpPr>
            <p:cNvPr id="5" name="Group 4"/>
            <p:cNvGrpSpPr/>
            <p:nvPr/>
          </p:nvGrpSpPr>
          <p:grpSpPr>
            <a:xfrm>
              <a:off x="3565849" y="-1"/>
              <a:ext cx="860045" cy="860045"/>
              <a:chOff x="6099717" y="2263698"/>
              <a:chExt cx="825190" cy="82519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6099717" y="2263698"/>
                <a:ext cx="825190" cy="8251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121820" y="2476238"/>
                <a:ext cx="780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Membuka</a:t>
                </a:r>
                <a:r>
                  <a:rPr lang="en-US" sz="1000" dirty="0" smtClean="0"/>
                  <a:t> </a:t>
                </a:r>
              </a:p>
              <a:p>
                <a:pPr algn="ctr"/>
                <a:r>
                  <a:rPr lang="en-US" sz="1000" dirty="0" err="1" smtClean="0"/>
                  <a:t>Aplikasi</a:t>
                </a:r>
                <a:endParaRPr lang="en-US" sz="10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62567" y="1254735"/>
              <a:ext cx="1486932" cy="394691"/>
              <a:chOff x="4985280" y="1483559"/>
              <a:chExt cx="1426671" cy="37869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985280" y="1483559"/>
                <a:ext cx="1426671" cy="3786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77478" y="1549795"/>
                <a:ext cx="104227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Halaman</a:t>
                </a:r>
                <a:r>
                  <a:rPr lang="en-US" sz="1000" dirty="0" smtClean="0"/>
                  <a:t> Login</a:t>
                </a:r>
                <a:endParaRPr lang="en-US" sz="100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563305" y="2074542"/>
              <a:ext cx="860045" cy="860045"/>
              <a:chOff x="4963176" y="2288178"/>
              <a:chExt cx="825190" cy="82519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963176" y="2288178"/>
                <a:ext cx="825190" cy="8251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82723" y="2500718"/>
                <a:ext cx="6303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Isi data </a:t>
                </a:r>
              </a:p>
              <a:p>
                <a:pPr algn="ctr"/>
                <a:r>
                  <a:rPr lang="en-US" sz="1000" dirty="0" smtClean="0"/>
                  <a:t>login</a:t>
                </a:r>
                <a:endParaRPr lang="en-US" sz="10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284667" y="3361988"/>
              <a:ext cx="1486932" cy="394691"/>
              <a:chOff x="4684537" y="3325908"/>
              <a:chExt cx="1426671" cy="378695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684537" y="3325908"/>
                <a:ext cx="1426671" cy="3786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843874" y="3360873"/>
                <a:ext cx="11079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Halaman</a:t>
                </a:r>
                <a:r>
                  <a:rPr lang="en-US" sz="1000" dirty="0" smtClean="0"/>
                  <a:t> </a:t>
                </a:r>
                <a:r>
                  <a:rPr lang="en-US" sz="1000" dirty="0" err="1" smtClean="0"/>
                  <a:t>Utama</a:t>
                </a:r>
                <a:endParaRPr lang="en-US" sz="10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85406" y="4179105"/>
              <a:ext cx="860045" cy="860045"/>
              <a:chOff x="6626275" y="2088123"/>
              <a:chExt cx="825190" cy="82519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626275" y="2088123"/>
                <a:ext cx="825190" cy="8251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07689" y="2325810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Memilih</a:t>
                </a:r>
                <a:r>
                  <a:rPr lang="en-US" sz="1000" dirty="0" smtClean="0"/>
                  <a:t> </a:t>
                </a:r>
              </a:p>
              <a:p>
                <a:pPr algn="ctr"/>
                <a:r>
                  <a:rPr lang="en-US" sz="1000" dirty="0" smtClean="0"/>
                  <a:t>menu</a:t>
                </a:r>
                <a:endParaRPr lang="en-US" sz="1000" dirty="0"/>
              </a:p>
            </p:txBody>
          </p:sp>
        </p:grpSp>
        <p:cxnSp>
          <p:nvCxnSpPr>
            <p:cNvPr id="20" name="Straight Arrow Connector 19"/>
            <p:cNvCxnSpPr>
              <a:stCxn id="6" idx="4"/>
              <a:endCxn id="9" idx="0"/>
            </p:cNvCxnSpPr>
            <p:nvPr/>
          </p:nvCxnSpPr>
          <p:spPr>
            <a:xfrm>
              <a:off x="3995872" y="860044"/>
              <a:ext cx="10161" cy="394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2"/>
              <a:endCxn id="12" idx="0"/>
            </p:cNvCxnSpPr>
            <p:nvPr/>
          </p:nvCxnSpPr>
          <p:spPr>
            <a:xfrm flipH="1">
              <a:off x="3993328" y="1649426"/>
              <a:ext cx="12705" cy="425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4"/>
            </p:cNvCxnSpPr>
            <p:nvPr/>
          </p:nvCxnSpPr>
          <p:spPr>
            <a:xfrm flipH="1">
              <a:off x="3975901" y="2934587"/>
              <a:ext cx="17427" cy="361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2"/>
              <a:endCxn id="18" idx="0"/>
            </p:cNvCxnSpPr>
            <p:nvPr/>
          </p:nvCxnSpPr>
          <p:spPr>
            <a:xfrm flipH="1">
              <a:off x="4015429" y="3756679"/>
              <a:ext cx="12704" cy="422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5300186" y="4126022"/>
              <a:ext cx="970696" cy="970696"/>
              <a:chOff x="7094120" y="1354723"/>
              <a:chExt cx="931357" cy="931357"/>
            </a:xfrm>
          </p:grpSpPr>
          <p:sp>
            <p:nvSpPr>
              <p:cNvPr id="25" name="Diamond 24"/>
              <p:cNvSpPr/>
              <p:nvPr/>
            </p:nvSpPr>
            <p:spPr>
              <a:xfrm>
                <a:off x="7094120" y="1354723"/>
                <a:ext cx="931357" cy="93135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169306" y="1620346"/>
                <a:ext cx="780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Konfimasi</a:t>
                </a:r>
                <a:r>
                  <a:rPr lang="en-US" sz="1000" dirty="0" smtClean="0"/>
                  <a:t> </a:t>
                </a:r>
              </a:p>
              <a:p>
                <a:pPr algn="ctr"/>
                <a:r>
                  <a:rPr lang="en-US" sz="1000" dirty="0" smtClean="0"/>
                  <a:t>menu</a:t>
                </a:r>
                <a:endParaRPr lang="en-US" sz="1000" dirty="0"/>
              </a:p>
            </p:txBody>
          </p:sp>
        </p:grpSp>
        <p:cxnSp>
          <p:nvCxnSpPr>
            <p:cNvPr id="27" name="Straight Arrow Connector 26"/>
            <p:cNvCxnSpPr>
              <a:stCxn id="18" idx="6"/>
            </p:cNvCxnSpPr>
            <p:nvPr/>
          </p:nvCxnSpPr>
          <p:spPr>
            <a:xfrm flipV="1">
              <a:off x="4445451" y="4591701"/>
              <a:ext cx="773320" cy="17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6733934" y="4179276"/>
              <a:ext cx="860045" cy="860045"/>
              <a:chOff x="6099717" y="2263698"/>
              <a:chExt cx="825190" cy="82519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6099717" y="2263698"/>
                <a:ext cx="825190" cy="8251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210787" y="252642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 smtClean="0"/>
                  <a:t>Selesai</a:t>
                </a:r>
                <a:endParaRPr lang="en-US" sz="1000" dirty="0" smtClean="0"/>
              </a:p>
            </p:txBody>
          </p:sp>
        </p:grpSp>
        <p:cxnSp>
          <p:nvCxnSpPr>
            <p:cNvPr id="31" name="Straight Arrow Connector 30"/>
            <p:cNvCxnSpPr>
              <a:stCxn id="25" idx="3"/>
            </p:cNvCxnSpPr>
            <p:nvPr/>
          </p:nvCxnSpPr>
          <p:spPr>
            <a:xfrm flipV="1">
              <a:off x="6270882" y="4591701"/>
              <a:ext cx="463053" cy="19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Kertas (Opsional)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5" y="1187668"/>
            <a:ext cx="4927934" cy="3335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4"/>
          <a:stretch/>
        </p:blipFill>
        <p:spPr>
          <a:xfrm>
            <a:off x="5960599" y="1187668"/>
            <a:ext cx="2163881" cy="33357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75" y="1272845"/>
            <a:ext cx="1924537" cy="354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9" y="1272845"/>
            <a:ext cx="1903501" cy="354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33" y="1345996"/>
            <a:ext cx="1893134" cy="340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20" y="1367941"/>
            <a:ext cx="1784521" cy="337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2243" y="4835723"/>
            <a:ext cx="794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https://www.figma.com/file/AElI2WlH527hAR5yVOEFoo/Kelompok-7---BNA-Expl?node-id=0%3A1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/>
          <p:nvPr/>
        </p:nvSpPr>
        <p:spPr>
          <a:xfrm>
            <a:off x="430432" y="446291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89" y="446291"/>
            <a:ext cx="2676650" cy="4471398"/>
          </a:xfrm>
          <a:prstGeom prst="rect">
            <a:avLst/>
          </a:prstGeom>
        </p:spPr>
      </p:pic>
      <p:sp>
        <p:nvSpPr>
          <p:cNvPr id="12" name="Google Shape;324;p61"/>
          <p:cNvSpPr txBox="1"/>
          <p:nvPr/>
        </p:nvSpPr>
        <p:spPr>
          <a:xfrm>
            <a:off x="430432" y="1266072"/>
            <a:ext cx="2421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 yang mudah adalah kebutuhan utama yang harus diperhatikan dalam mendesain.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326;p61"/>
          <p:cNvCxnSpPr/>
          <p:nvPr/>
        </p:nvCxnSpPr>
        <p:spPr>
          <a:xfrm>
            <a:off x="4565525" y="38187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327;p61"/>
          <p:cNvSpPr txBox="1"/>
          <p:nvPr/>
        </p:nvSpPr>
        <p:spPr>
          <a:xfrm>
            <a:off x="3506850" y="3418525"/>
            <a:ext cx="1100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 topping dengan gambar supaya lebih jelas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Google Shape;328;p61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329;p61"/>
          <p:cNvSpPr txBox="1"/>
          <p:nvPr/>
        </p:nvSpPr>
        <p:spPr>
          <a:xfrm>
            <a:off x="8030375" y="2520000"/>
            <a:ext cx="110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 cepat dengan menggunakan chip menu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3721275" y="204840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61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 &amp;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2" name="Google Shape;322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 txBox="1"/>
          <p:nvPr/>
        </p:nvSpPr>
        <p:spPr>
          <a:xfrm>
            <a:off x="1231075" y="1604200"/>
            <a:ext cx="40860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Penjelasan Produk: </a:t>
            </a:r>
            <a:endParaRPr dirty="0">
              <a:solidFill>
                <a:schemeClr val="tx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 Aceh Explore merupakan sebuah aplikasi berbasis mobile yang menampilkan berbagai informasi potensi unggulan di kota Banda aceh</a:t>
            </a:r>
            <a:endParaRPr sz="12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42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49" name="Google Shape;149;p42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Durasi project:</a:t>
            </a:r>
            <a:endParaRPr dirty="0">
              <a:solidFill>
                <a:schemeClr val="tx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Maret – Juni 2022</a:t>
            </a:r>
            <a:endParaRPr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1" name="Google Shape;151;p42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39" y="434896"/>
            <a:ext cx="2581169" cy="4329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62"/>
          <p:cNvCxnSpPr/>
          <p:nvPr/>
        </p:nvCxnSpPr>
        <p:spPr>
          <a:xfrm>
            <a:off x="5571343" y="2788542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10B98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75" y="524350"/>
            <a:ext cx="2491555" cy="4162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1" y="524350"/>
            <a:ext cx="2521334" cy="4229100"/>
          </a:xfrm>
          <a:prstGeom prst="rect">
            <a:avLst/>
          </a:prstGeom>
        </p:spPr>
      </p:pic>
      <p:sp>
        <p:nvSpPr>
          <p:cNvPr id="10" name="Google Shape;342;p63"/>
          <p:cNvSpPr txBox="1"/>
          <p:nvPr/>
        </p:nvSpPr>
        <p:spPr>
          <a:xfrm>
            <a:off x="517675" y="1522550"/>
            <a:ext cx="2421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Pemanfaatan grid, containment, dan white space untuk membuat desain visual yang menarik.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3" y="1430850"/>
            <a:ext cx="1643761" cy="28006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67" y="1430850"/>
            <a:ext cx="1629071" cy="2732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11" y="1430850"/>
            <a:ext cx="1680397" cy="2800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81" y="1459057"/>
            <a:ext cx="1647192" cy="27724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7675" y="4515733"/>
            <a:ext cx="794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https://www.figma.com/file/AElI2WlH527hAR5yVOEFoo/Kelompok-7---BNA-Expl?node-id=0%3A1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5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65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5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5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8;p66"/>
          <p:cNvSpPr txBox="1"/>
          <p:nvPr/>
        </p:nvSpPr>
        <p:spPr>
          <a:xfrm>
            <a:off x="711325" y="1917800"/>
            <a:ext cx="2049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Menyediakan akses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 pengguna yang mengalami gangguan penglihatan dengan menambahkan teks alternatif ke gambar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370;p66"/>
          <p:cNvSpPr txBox="1"/>
          <p:nvPr/>
        </p:nvSpPr>
        <p:spPr>
          <a:xfrm>
            <a:off x="3368925" y="19178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 ikon untuk membuat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navigasi menjadi lebih mudah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372;p66"/>
          <p:cNvSpPr txBox="1"/>
          <p:nvPr/>
        </p:nvSpPr>
        <p:spPr>
          <a:xfrm>
            <a:off x="6026525" y="1917800"/>
            <a:ext cx="2049000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 setiap lokasi untuk memudahkan pengguna mencari tempat tersebut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373;p66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" name="Google Shape;374;p66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375;p66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39" y="524350"/>
            <a:ext cx="6729121" cy="4181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83685"/>
            <a:ext cx="28568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www.figma.com</a:t>
            </a:r>
            <a:endParaRPr lang="en-US" dirty="0" smtClean="0"/>
          </a:p>
          <a:p>
            <a:r>
              <a:rPr lang="en-US" dirty="0" smtClean="0"/>
              <a:t>/</a:t>
            </a:r>
            <a:r>
              <a:rPr lang="en-US" dirty="0"/>
              <a:t>file/AElI2WlH527hAR5yVOEFoo</a:t>
            </a:r>
            <a:r>
              <a:rPr lang="en-US" dirty="0" smtClean="0"/>
              <a:t>/</a:t>
            </a:r>
          </a:p>
          <a:p>
            <a:r>
              <a:rPr lang="en-US" dirty="0" smtClean="0"/>
              <a:t>Kelompok-7---</a:t>
            </a:r>
          </a:p>
          <a:p>
            <a:r>
              <a:rPr lang="en-US" dirty="0" err="1" smtClean="0"/>
              <a:t>BNA-Expl?node-id</a:t>
            </a:r>
            <a:r>
              <a:rPr lang="en-US" dirty="0" smtClean="0"/>
              <a:t>=0%3A1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CF6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/>
        </p:nvSpPr>
        <p:spPr>
          <a:xfrm>
            <a:off x="3721275" y="188685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Hasil Test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Modifikasi Desain Berdasarkan Insight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67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UX Research &amp;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" name="Google Shape;382;p67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/>
        </p:nvSpPr>
        <p:spPr>
          <a:xfrm>
            <a:off x="135467" y="83546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6138" y="626577"/>
            <a:ext cx="4810932" cy="5539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Banda </a:t>
            </a:r>
            <a:r>
              <a:rPr lang="en-US" sz="1000" dirty="0" err="1" smtClean="0"/>
              <a:t>aceh</a:t>
            </a:r>
            <a:r>
              <a:rPr lang="en-US" sz="1000" dirty="0" smtClean="0"/>
              <a:t> explore </a:t>
            </a:r>
            <a:r>
              <a:rPr lang="en-US" sz="1000" dirty="0" err="1" smtClean="0"/>
              <a:t>ingin</a:t>
            </a:r>
            <a:r>
              <a:rPr lang="en-US" sz="1000" dirty="0" smtClean="0"/>
              <a:t> </a:t>
            </a:r>
            <a:r>
              <a:rPr lang="en-US" sz="1000" dirty="0" err="1" smtClean="0"/>
              <a:t>membuat</a:t>
            </a:r>
            <a:r>
              <a:rPr lang="en-US" sz="1000" dirty="0" smtClean="0"/>
              <a:t> </a:t>
            </a:r>
            <a:r>
              <a:rPr lang="en-US" sz="1000" dirty="0" err="1" smtClean="0"/>
              <a:t>sebuah</a:t>
            </a:r>
            <a:r>
              <a:rPr lang="en-US" sz="1000" dirty="0" smtClean="0"/>
              <a:t> </a:t>
            </a:r>
            <a:r>
              <a:rPr lang="en-US" sz="1000" dirty="0" err="1" smtClean="0"/>
              <a:t>aplikasi</a:t>
            </a:r>
            <a:r>
              <a:rPr lang="en-US" sz="1000" dirty="0" smtClean="0"/>
              <a:t> </a:t>
            </a:r>
            <a:r>
              <a:rPr lang="en-US" sz="1000" dirty="0" err="1" smtClean="0"/>
              <a:t>untuk</a:t>
            </a:r>
            <a:r>
              <a:rPr lang="en-US" sz="1000" dirty="0" smtClean="0"/>
              <a:t> </a:t>
            </a:r>
            <a:r>
              <a:rPr lang="en-US" sz="1000" dirty="0" err="1" smtClean="0"/>
              <a:t>memberikan</a:t>
            </a:r>
            <a:r>
              <a:rPr lang="en-US" sz="1000" dirty="0" smtClean="0"/>
              <a:t> </a:t>
            </a:r>
            <a:r>
              <a:rPr lang="en-US" sz="1000" dirty="0" err="1" smtClean="0"/>
              <a:t>petunjuk</a:t>
            </a:r>
            <a:endParaRPr lang="en-US" sz="1000" dirty="0" smtClean="0"/>
          </a:p>
          <a:p>
            <a:r>
              <a:rPr lang="en-US" sz="1000" dirty="0" err="1" smtClean="0"/>
              <a:t>Bagi</a:t>
            </a:r>
            <a:r>
              <a:rPr lang="en-US" sz="1000" dirty="0" smtClean="0"/>
              <a:t> </a:t>
            </a:r>
            <a:r>
              <a:rPr lang="en-US" sz="1000" dirty="0" err="1" smtClean="0"/>
              <a:t>wisatawan</a:t>
            </a:r>
            <a:r>
              <a:rPr lang="en-US" sz="1000" dirty="0" smtClean="0"/>
              <a:t> </a:t>
            </a:r>
            <a:r>
              <a:rPr lang="en-US" sz="1000" dirty="0" err="1" smtClean="0"/>
              <a:t>dari</a:t>
            </a:r>
            <a:r>
              <a:rPr lang="en-US" sz="1000" dirty="0" smtClean="0"/>
              <a:t> </a:t>
            </a:r>
            <a:r>
              <a:rPr lang="en-US" sz="1000" dirty="0" err="1" smtClean="0"/>
              <a:t>luar</a:t>
            </a:r>
            <a:r>
              <a:rPr lang="en-US" sz="1000" dirty="0" smtClean="0"/>
              <a:t> </a:t>
            </a:r>
            <a:r>
              <a:rPr lang="en-US" sz="1000" dirty="0" err="1" smtClean="0"/>
              <a:t>kota</a:t>
            </a:r>
            <a:r>
              <a:rPr lang="en-US" sz="1000" dirty="0" smtClean="0"/>
              <a:t> Banda Aceh agar </a:t>
            </a:r>
            <a:r>
              <a:rPr lang="en-US" sz="1000" dirty="0" err="1" smtClean="0"/>
              <a:t>merekan</a:t>
            </a:r>
            <a:r>
              <a:rPr lang="en-US" sz="1000" dirty="0" smtClean="0"/>
              <a:t> </a:t>
            </a:r>
            <a:r>
              <a:rPr lang="en-US" sz="1000" dirty="0" err="1" smtClean="0"/>
              <a:t>terbantu</a:t>
            </a:r>
            <a:r>
              <a:rPr lang="en-US" sz="1000" dirty="0" smtClean="0"/>
              <a:t> </a:t>
            </a:r>
            <a:r>
              <a:rPr lang="en-US" sz="1000" dirty="0" err="1" smtClean="0"/>
              <a:t>mencari</a:t>
            </a:r>
            <a:r>
              <a:rPr lang="en-US" sz="1000" dirty="0" smtClean="0"/>
              <a:t> </a:t>
            </a:r>
            <a:r>
              <a:rPr lang="en-US" sz="1000" dirty="0" err="1" smtClean="0"/>
              <a:t>tempat</a:t>
            </a:r>
            <a:endParaRPr lang="en-US" sz="1000" dirty="0" smtClean="0"/>
          </a:p>
          <a:p>
            <a:r>
              <a:rPr lang="en-US" sz="1000" dirty="0" err="1" smtClean="0"/>
              <a:t>Tujuaannya</a:t>
            </a:r>
            <a:r>
              <a:rPr lang="en-US" sz="1000" dirty="0" smtClean="0"/>
              <a:t> </a:t>
            </a:r>
            <a:r>
              <a:rPr lang="en-US" sz="1000" dirty="0" err="1" smtClean="0"/>
              <a:t>seperti</a:t>
            </a:r>
            <a:r>
              <a:rPr lang="en-US" sz="1000" dirty="0" smtClean="0"/>
              <a:t> </a:t>
            </a:r>
            <a:r>
              <a:rPr lang="en-US" sz="1000" dirty="0" err="1" smtClean="0"/>
              <a:t>tempat</a:t>
            </a:r>
            <a:r>
              <a:rPr lang="en-US" sz="1000" dirty="0" smtClean="0"/>
              <a:t> </a:t>
            </a:r>
            <a:r>
              <a:rPr lang="en-US" sz="1000" dirty="0" err="1" smtClean="0"/>
              <a:t>wisata</a:t>
            </a:r>
            <a:r>
              <a:rPr lang="en-US" sz="1000" dirty="0" smtClean="0"/>
              <a:t>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lainnya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176138" y="1211667"/>
            <a:ext cx="4810932" cy="2462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Mencari</a:t>
            </a:r>
            <a:r>
              <a:rPr lang="en-US" sz="1000" dirty="0" smtClean="0"/>
              <a:t> tau </a:t>
            </a:r>
            <a:r>
              <a:rPr lang="en-US" sz="1000" dirty="0" err="1" smtClean="0"/>
              <a:t>seberapa</a:t>
            </a:r>
            <a:r>
              <a:rPr lang="en-US" sz="1000" dirty="0" smtClean="0"/>
              <a:t> </a:t>
            </a:r>
            <a:r>
              <a:rPr lang="en-US" sz="1000" dirty="0" err="1" smtClean="0"/>
              <a:t>mudah</a:t>
            </a:r>
            <a:r>
              <a:rPr lang="en-US" sz="1000" dirty="0" smtClean="0"/>
              <a:t>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bergunanya</a:t>
            </a:r>
            <a:r>
              <a:rPr lang="en-US" sz="1000" dirty="0" smtClean="0"/>
              <a:t> </a:t>
            </a:r>
            <a:r>
              <a:rPr lang="en-US" sz="1000" dirty="0" err="1" smtClean="0"/>
              <a:t>menggunkan</a:t>
            </a:r>
            <a:r>
              <a:rPr lang="en-US" sz="1000" dirty="0" smtClean="0"/>
              <a:t> </a:t>
            </a:r>
            <a:r>
              <a:rPr lang="en-US" sz="1000" dirty="0" err="1" smtClean="0"/>
              <a:t>aplikasi</a:t>
            </a:r>
            <a:r>
              <a:rPr lang="en-US" sz="1000" dirty="0" smtClean="0"/>
              <a:t> </a:t>
            </a:r>
            <a:r>
              <a:rPr lang="en-US" sz="1000" dirty="0" err="1" smtClean="0"/>
              <a:t>ini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176138" y="1483662"/>
            <a:ext cx="4810932" cy="14773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Jenis</a:t>
            </a:r>
            <a:r>
              <a:rPr lang="en-US" sz="1000" dirty="0"/>
              <a:t> </a:t>
            </a:r>
            <a:r>
              <a:rPr lang="en-US" sz="1000" dirty="0" err="1"/>
              <a:t>informasi</a:t>
            </a:r>
            <a:r>
              <a:rPr lang="en-US" sz="1000" dirty="0"/>
              <a:t> </a:t>
            </a:r>
            <a:r>
              <a:rPr lang="en-US" sz="1000" dirty="0" err="1"/>
              <a:t>apa</a:t>
            </a:r>
            <a:r>
              <a:rPr lang="en-US" sz="1000" dirty="0"/>
              <a:t> yang </a:t>
            </a:r>
            <a:r>
              <a:rPr lang="en-US" sz="1000" dirty="0" err="1"/>
              <a:t>anda</a:t>
            </a:r>
            <a:r>
              <a:rPr lang="en-US" sz="1000" dirty="0"/>
              <a:t> </a:t>
            </a:r>
            <a:r>
              <a:rPr lang="en-US" sz="1000" dirty="0" err="1"/>
              <a:t>butuhkan</a:t>
            </a:r>
            <a:r>
              <a:rPr lang="en-US" sz="1000" dirty="0"/>
              <a:t> </a:t>
            </a:r>
            <a:r>
              <a:rPr lang="en-US" sz="1000" dirty="0" err="1"/>
              <a:t>tentang</a:t>
            </a:r>
            <a:r>
              <a:rPr lang="en-US" sz="1000" dirty="0"/>
              <a:t> </a:t>
            </a:r>
            <a:r>
              <a:rPr lang="en-US" sz="1000" dirty="0" err="1"/>
              <a:t>kota</a:t>
            </a:r>
            <a:r>
              <a:rPr lang="en-US" sz="1000" dirty="0"/>
              <a:t> Banda Aceh?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Informasi</a:t>
            </a:r>
            <a:r>
              <a:rPr lang="en-US" sz="1000" dirty="0"/>
              <a:t> </a:t>
            </a:r>
            <a:r>
              <a:rPr lang="en-US" sz="1000" dirty="0" err="1"/>
              <a:t>Umum</a:t>
            </a:r>
            <a:r>
              <a:rPr lang="en-US" sz="1000" dirty="0"/>
              <a:t> </a:t>
            </a:r>
            <a:r>
              <a:rPr lang="en-US" sz="1000" dirty="0" err="1"/>
              <a:t>kota</a:t>
            </a:r>
            <a:r>
              <a:rPr lang="en-US" sz="1000" dirty="0"/>
              <a:t> Banda </a:t>
            </a:r>
            <a:r>
              <a:rPr lang="en-US" sz="1000" dirty="0" smtClean="0"/>
              <a:t>Aceh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 smtClean="0"/>
              <a:t>Penginapan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 smtClean="0"/>
              <a:t>Kuliner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/>
              <a:t>Destinasi</a:t>
            </a:r>
            <a:r>
              <a:rPr lang="en-US" sz="1000" dirty="0"/>
              <a:t> </a:t>
            </a:r>
            <a:r>
              <a:rPr lang="en-US" sz="1000" dirty="0" err="1" smtClean="0"/>
              <a:t>Wisata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/>
              <a:t>Tentang</a:t>
            </a:r>
            <a:r>
              <a:rPr lang="en-US" sz="1000" dirty="0"/>
              <a:t> </a:t>
            </a:r>
            <a:r>
              <a:rPr lang="en-US" sz="1000" dirty="0" err="1"/>
              <a:t>Fasilitas</a:t>
            </a:r>
            <a:r>
              <a:rPr lang="en-US" sz="1000" dirty="0"/>
              <a:t> </a:t>
            </a:r>
            <a:r>
              <a:rPr lang="en-US" sz="1000" dirty="0" err="1" smtClean="0"/>
              <a:t>Umum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 smtClean="0"/>
              <a:t>Kesehatan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 smtClean="0"/>
              <a:t>Pendidikan</a:t>
            </a: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 smtClean="0"/>
              <a:t>Informasi</a:t>
            </a:r>
            <a:r>
              <a:rPr lang="en-US" sz="1000" dirty="0" smtClean="0"/>
              <a:t> </a:t>
            </a:r>
            <a:r>
              <a:rPr lang="en-US" sz="1000" dirty="0" err="1"/>
              <a:t>Tempat</a:t>
            </a:r>
            <a:r>
              <a:rPr lang="en-US" sz="1000" dirty="0"/>
              <a:t> </a:t>
            </a:r>
            <a:r>
              <a:rPr lang="en-US" sz="1000" dirty="0" err="1"/>
              <a:t>Belanja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176137" y="3026625"/>
            <a:ext cx="4810932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kemudahan</a:t>
            </a:r>
            <a:r>
              <a:rPr lang="en-US" sz="1000" dirty="0" smtClean="0"/>
              <a:t> </a:t>
            </a:r>
            <a:r>
              <a:rPr lang="en-US" sz="1000" dirty="0" err="1" smtClean="0"/>
              <a:t>mendaftar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Kemudah</a:t>
            </a:r>
            <a:r>
              <a:rPr lang="en-US" sz="1000" dirty="0" smtClean="0"/>
              <a:t> </a:t>
            </a:r>
            <a:r>
              <a:rPr lang="en-US" sz="1000" dirty="0" err="1" smtClean="0"/>
              <a:t>saat</a:t>
            </a:r>
            <a:r>
              <a:rPr lang="en-US" sz="1000" dirty="0" smtClean="0"/>
              <a:t> </a:t>
            </a:r>
            <a:r>
              <a:rPr lang="en-US" sz="1000" dirty="0" err="1" smtClean="0"/>
              <a:t>lupa</a:t>
            </a:r>
            <a:r>
              <a:rPr lang="en-US" sz="1000" dirty="0" smtClean="0"/>
              <a:t> password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Kemudahan</a:t>
            </a:r>
            <a:r>
              <a:rPr lang="en-US" sz="1000" dirty="0" smtClean="0"/>
              <a:t> 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Tingkat </a:t>
            </a:r>
            <a:r>
              <a:rPr lang="en-US" sz="1000" dirty="0" err="1" smtClean="0"/>
              <a:t>ketepatan</a:t>
            </a:r>
            <a:r>
              <a:rPr lang="en-US" sz="1000" dirty="0" smtClean="0"/>
              <a:t> </a:t>
            </a:r>
            <a:r>
              <a:rPr lang="en-US" sz="1000" dirty="0" err="1" smtClean="0"/>
              <a:t>alamat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Tingkat </a:t>
            </a:r>
            <a:r>
              <a:rPr lang="en-US" sz="1000" dirty="0" err="1" smtClean="0"/>
              <a:t>sukses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Tingkat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6137" y="4098397"/>
            <a:ext cx="4810932" cy="5539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>
                <a:latin typeface="+mj-lt"/>
              </a:rPr>
              <a:t>Survei</a:t>
            </a:r>
            <a:endParaRPr lang="en-US" sz="1000" dirty="0" smtClean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>
                <a:latin typeface="+mj-lt"/>
              </a:rPr>
              <a:t>Waktu</a:t>
            </a:r>
            <a:r>
              <a:rPr lang="en-US" sz="1000" dirty="0" smtClean="0">
                <a:latin typeface="+mj-lt"/>
              </a:rPr>
              <a:t> 	: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Maret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 –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Juni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>
                <a:latin typeface="+mj-lt"/>
              </a:rPr>
              <a:t>Tempat</a:t>
            </a:r>
            <a:r>
              <a:rPr lang="en-US" sz="1000" dirty="0" smtClean="0">
                <a:latin typeface="+mj-lt"/>
              </a:rPr>
              <a:t>	: Online</a:t>
            </a:r>
            <a:endParaRPr lang="en-US" sz="1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468" y="631895"/>
            <a:ext cx="1040670" cy="553998"/>
          </a:xfrm>
          <a:prstGeom prst="rect">
            <a:avLst/>
          </a:prstGeom>
          <a:solidFill>
            <a:srgbClr val="2D3E50"/>
          </a:solidFill>
        </p:spPr>
        <p:txBody>
          <a:bodyPr wrap="none" rtlCol="0">
            <a:spAutoFit/>
          </a:bodyPr>
          <a:lstStyle/>
          <a:p>
            <a:endParaRPr lang="en-US" sz="1000" dirty="0" smtClean="0"/>
          </a:p>
          <a:p>
            <a:r>
              <a:rPr lang="en-US" sz="1000" dirty="0" err="1" smtClean="0">
                <a:solidFill>
                  <a:schemeClr val="bg1"/>
                </a:solidFill>
              </a:rPr>
              <a:t>Latar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Belakang</a:t>
            </a:r>
            <a:endParaRPr lang="en-US" sz="1000" dirty="0" smtClean="0">
              <a:solidFill>
                <a:schemeClr val="bg1"/>
              </a:solidFill>
            </a:endParaRPr>
          </a:p>
          <a:p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468" y="1206349"/>
            <a:ext cx="1040670" cy="246221"/>
          </a:xfrm>
          <a:prstGeom prst="rect">
            <a:avLst/>
          </a:prstGeom>
          <a:solidFill>
            <a:srgbClr val="2D3E50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Tujuan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Riset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467" y="1483662"/>
            <a:ext cx="1040670" cy="1477328"/>
          </a:xfrm>
          <a:prstGeom prst="rect">
            <a:avLst/>
          </a:prstGeom>
          <a:solidFill>
            <a:srgbClr val="2D3E50"/>
          </a:solidFill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 err="1" smtClean="0">
                <a:solidFill>
                  <a:schemeClr val="bg1"/>
                </a:solidFill>
              </a:rPr>
              <a:t>Pertanyaan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 smtClean="0">
                <a:solidFill>
                  <a:schemeClr val="bg1"/>
                </a:solidFill>
              </a:rPr>
              <a:t>Utama</a:t>
            </a:r>
            <a:endParaRPr lang="en-US" sz="1000" dirty="0" smtClean="0">
              <a:solidFill>
                <a:schemeClr val="bg1"/>
              </a:solidFill>
            </a:endParaRPr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35468" y="3026626"/>
            <a:ext cx="1040670" cy="1015663"/>
          </a:xfrm>
          <a:prstGeom prst="rect">
            <a:avLst/>
          </a:prstGeom>
          <a:solidFill>
            <a:srgbClr val="2D3E50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US" sz="1000" dirty="0" smtClean="0">
                <a:solidFill>
                  <a:schemeClr val="bg1"/>
                </a:solidFill>
              </a:rPr>
              <a:t>Key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Performance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Indicator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(KPI)</a:t>
            </a:r>
          </a:p>
          <a:p>
            <a:endParaRPr lang="en-US" sz="1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6231" y="4098396"/>
            <a:ext cx="1059906" cy="553998"/>
          </a:xfrm>
          <a:prstGeom prst="rect">
            <a:avLst/>
          </a:prstGeom>
          <a:solidFill>
            <a:srgbClr val="2D3E50"/>
          </a:solidFill>
        </p:spPr>
        <p:txBody>
          <a:bodyPr wrap="square" rtlCol="0">
            <a:spAutoFit/>
          </a:bodyPr>
          <a:lstStyle/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err="1" smtClean="0">
                <a:solidFill>
                  <a:schemeClr val="bg1"/>
                </a:solidFill>
              </a:rPr>
              <a:t>Metodologi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137" y="4708501"/>
            <a:ext cx="4810932" cy="2462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>
                <a:latin typeface="+mj-lt"/>
              </a:rPr>
              <a:t>wisatawan</a:t>
            </a:r>
            <a:endParaRPr lang="en-US" sz="1000" dirty="0" smtClean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231" y="4708500"/>
            <a:ext cx="1059906" cy="246221"/>
          </a:xfrm>
          <a:prstGeom prst="rect">
            <a:avLst/>
          </a:prstGeom>
          <a:solidFill>
            <a:srgbClr val="2D3E50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Partisipan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138" y="830182"/>
            <a:ext cx="8847760" cy="3338218"/>
            <a:chOff x="517675" y="1278354"/>
            <a:chExt cx="8847760" cy="3338218"/>
          </a:xfrm>
        </p:grpSpPr>
        <p:sp>
          <p:nvSpPr>
            <p:cNvPr id="3" name="TextBox 2"/>
            <p:cNvSpPr txBox="1"/>
            <p:nvPr/>
          </p:nvSpPr>
          <p:spPr>
            <a:xfrm>
              <a:off x="2288943" y="1278354"/>
              <a:ext cx="7076492" cy="332398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Apakah</a:t>
              </a:r>
              <a:r>
                <a:rPr lang="en-US" dirty="0"/>
                <a:t> </a:t>
              </a:r>
              <a:r>
                <a:rPr lang="en-US" dirty="0" err="1"/>
                <a:t>anda</a:t>
              </a:r>
              <a:r>
                <a:rPr lang="en-US" dirty="0"/>
                <a:t> </a:t>
              </a:r>
              <a:r>
                <a:rPr lang="en-US" dirty="0" err="1"/>
                <a:t>berminat</a:t>
              </a:r>
              <a:r>
                <a:rPr lang="en-US" dirty="0"/>
                <a:t> </a:t>
              </a:r>
              <a:r>
                <a:rPr lang="en-US" dirty="0" err="1"/>
                <a:t>ingin</a:t>
              </a:r>
              <a:r>
                <a:rPr lang="en-US" dirty="0"/>
                <a:t> </a:t>
              </a:r>
              <a:r>
                <a:rPr lang="en-US" dirty="0" err="1"/>
                <a:t>mengunjungi</a:t>
              </a:r>
              <a:r>
                <a:rPr lang="en-US" dirty="0"/>
                <a:t> </a:t>
              </a:r>
              <a:r>
                <a:rPr lang="en-US" dirty="0" err="1"/>
                <a:t>kota</a:t>
              </a:r>
              <a:r>
                <a:rPr lang="en-US" dirty="0"/>
                <a:t> Banda Aceh?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Apakah</a:t>
              </a:r>
              <a:r>
                <a:rPr lang="en-US" dirty="0"/>
                <a:t> </a:t>
              </a:r>
              <a:r>
                <a:rPr lang="en-US" dirty="0" err="1"/>
                <a:t>anda</a:t>
              </a:r>
              <a:r>
                <a:rPr lang="en-US" dirty="0"/>
                <a:t> </a:t>
              </a:r>
              <a:r>
                <a:rPr lang="en-US" dirty="0" err="1"/>
                <a:t>membutuhkan</a:t>
              </a:r>
              <a:r>
                <a:rPr lang="en-US" dirty="0"/>
                <a:t> </a:t>
              </a:r>
              <a:r>
                <a:rPr lang="en-US" dirty="0" err="1"/>
                <a:t>sebuah</a:t>
              </a:r>
              <a:r>
                <a:rPr lang="en-US" dirty="0"/>
                <a:t> </a:t>
              </a:r>
              <a:r>
                <a:rPr lang="en-US" dirty="0" err="1"/>
                <a:t>aplikasi</a:t>
              </a:r>
              <a:r>
                <a:rPr lang="en-US" dirty="0"/>
                <a:t> yang </a:t>
              </a:r>
              <a:r>
                <a:rPr lang="en-US" dirty="0" err="1"/>
                <a:t>berisi</a:t>
              </a:r>
              <a:r>
                <a:rPr lang="en-US" dirty="0"/>
                <a:t> </a:t>
              </a: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tentang</a:t>
              </a:r>
              <a:r>
                <a:rPr lang="en-US" dirty="0"/>
                <a:t> Kota Banda Aceh? </a:t>
              </a:r>
              <a:r>
                <a:rPr lang="en-US" dirty="0" err="1"/>
                <a:t>Jika</a:t>
              </a:r>
              <a:r>
                <a:rPr lang="en-US" dirty="0"/>
                <a:t> </a:t>
              </a:r>
              <a:r>
                <a:rPr lang="en-US" dirty="0" err="1"/>
                <a:t>tidak</a:t>
              </a:r>
              <a:r>
                <a:rPr lang="en-US" dirty="0"/>
                <a:t> </a:t>
              </a:r>
              <a:r>
                <a:rPr lang="en-US" dirty="0" err="1"/>
                <a:t>berikan</a:t>
              </a:r>
              <a:r>
                <a:rPr lang="en-US" dirty="0"/>
                <a:t> </a:t>
              </a:r>
              <a:r>
                <a:rPr lang="en-US" dirty="0" err="1"/>
                <a:t>Alasan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Jika</a:t>
              </a:r>
              <a:r>
                <a:rPr lang="en-US" dirty="0"/>
                <a:t> </a:t>
              </a:r>
              <a:r>
                <a:rPr lang="en-US" dirty="0" err="1"/>
                <a:t>iya</a:t>
              </a:r>
              <a:r>
                <a:rPr lang="en-US" dirty="0"/>
                <a:t>, </a:t>
              </a:r>
              <a:r>
                <a:rPr lang="en-US" dirty="0" err="1"/>
                <a:t>Jenis</a:t>
              </a:r>
              <a:r>
                <a:rPr lang="en-US" dirty="0"/>
                <a:t> </a:t>
              </a: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apa</a:t>
              </a:r>
              <a:r>
                <a:rPr lang="en-US" dirty="0"/>
                <a:t> yang </a:t>
              </a:r>
              <a:r>
                <a:rPr lang="en-US" dirty="0" err="1"/>
                <a:t>anda</a:t>
              </a:r>
              <a:r>
                <a:rPr lang="en-US" dirty="0"/>
                <a:t> </a:t>
              </a:r>
              <a:r>
                <a:rPr lang="en-US" dirty="0" err="1"/>
                <a:t>butuhkan</a:t>
              </a:r>
              <a:r>
                <a:rPr lang="en-US" dirty="0"/>
                <a:t> </a:t>
              </a:r>
              <a:r>
                <a:rPr lang="en-US" dirty="0" err="1"/>
                <a:t>tentang</a:t>
              </a:r>
              <a:r>
                <a:rPr lang="en-US" dirty="0"/>
                <a:t> </a:t>
              </a:r>
              <a:r>
                <a:rPr lang="en-US" dirty="0" err="1"/>
                <a:t>kota</a:t>
              </a:r>
              <a:r>
                <a:rPr lang="en-US" dirty="0"/>
                <a:t> Banda Aceh?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Umum</a:t>
              </a:r>
              <a:r>
                <a:rPr lang="en-US" dirty="0"/>
                <a:t> </a:t>
              </a:r>
              <a:r>
                <a:rPr lang="en-US" dirty="0" err="1"/>
                <a:t>kota</a:t>
              </a:r>
              <a:r>
                <a:rPr lang="en-US" dirty="0"/>
                <a:t> Banda Aceh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Penginapan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Kuliner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Destinasi</a:t>
              </a:r>
              <a:r>
                <a:rPr lang="en-US" dirty="0"/>
                <a:t> </a:t>
              </a:r>
              <a:r>
                <a:rPr lang="en-US" dirty="0" err="1"/>
                <a:t>Wisata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Tentang</a:t>
              </a:r>
              <a:r>
                <a:rPr lang="en-US" dirty="0"/>
                <a:t> </a:t>
              </a:r>
              <a:r>
                <a:rPr lang="en-US" dirty="0" err="1"/>
                <a:t>Fasilitas</a:t>
              </a:r>
              <a:r>
                <a:rPr lang="en-US" dirty="0"/>
                <a:t> </a:t>
              </a:r>
              <a:r>
                <a:rPr lang="en-US" dirty="0" err="1"/>
                <a:t>Umum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Kesehatan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Pendidikan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Tempat</a:t>
              </a:r>
              <a:r>
                <a:rPr lang="en-US" dirty="0"/>
                <a:t> </a:t>
              </a:r>
              <a:r>
                <a:rPr lang="en-US" dirty="0" err="1"/>
                <a:t>Belanja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Fitur</a:t>
              </a:r>
              <a:r>
                <a:rPr lang="en-US" dirty="0"/>
                <a:t> </a:t>
              </a:r>
              <a:r>
                <a:rPr lang="en-US" dirty="0" err="1"/>
                <a:t>Tambahan</a:t>
              </a:r>
              <a:r>
                <a:rPr lang="en-US" dirty="0"/>
                <a:t> </a:t>
              </a:r>
              <a:r>
                <a:rPr lang="en-US" dirty="0" err="1"/>
                <a:t>apa</a:t>
              </a:r>
              <a:r>
                <a:rPr lang="en-US" dirty="0"/>
                <a:t> yang </a:t>
              </a:r>
              <a:r>
                <a:rPr lang="en-US" dirty="0" err="1"/>
                <a:t>anda</a:t>
              </a:r>
              <a:r>
                <a:rPr lang="en-US" dirty="0"/>
                <a:t> rasa </a:t>
              </a:r>
              <a:r>
                <a:rPr lang="en-US" dirty="0" err="1"/>
                <a:t>perlu</a:t>
              </a:r>
              <a:r>
                <a:rPr lang="en-US" dirty="0"/>
                <a:t> </a:t>
              </a:r>
              <a:r>
                <a:rPr lang="en-US" dirty="0" err="1"/>
                <a:t>ditambahkan</a:t>
              </a:r>
              <a:r>
                <a:rPr lang="en-US" dirty="0"/>
                <a:t> </a:t>
              </a:r>
              <a:r>
                <a:rPr lang="en-US" dirty="0" err="1"/>
                <a:t>didalam</a:t>
              </a:r>
              <a:r>
                <a:rPr lang="en-US" dirty="0"/>
                <a:t> </a:t>
              </a:r>
              <a:r>
                <a:rPr lang="en-US" dirty="0" err="1"/>
                <a:t>aplikasi</a:t>
              </a:r>
              <a:r>
                <a:rPr lang="en-US" dirty="0"/>
                <a:t> </a:t>
              </a:r>
              <a:r>
                <a:rPr lang="en-US" dirty="0" err="1"/>
                <a:t>ini</a:t>
              </a:r>
              <a:r>
                <a:rPr lang="en-US" dirty="0"/>
                <a:t>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Apakah</a:t>
              </a:r>
              <a:r>
                <a:rPr lang="en-US" dirty="0"/>
                <a:t> </a:t>
              </a:r>
              <a:r>
                <a:rPr lang="en-US" dirty="0" err="1"/>
                <a:t>dengan</a:t>
              </a:r>
              <a:r>
                <a:rPr lang="en-US" dirty="0"/>
                <a:t> </a:t>
              </a:r>
              <a:r>
                <a:rPr lang="en-US" dirty="0" err="1"/>
                <a:t>hadirnya</a:t>
              </a:r>
              <a:r>
                <a:rPr lang="en-US" dirty="0"/>
                <a:t> </a:t>
              </a:r>
              <a:r>
                <a:rPr lang="en-US" dirty="0" err="1"/>
                <a:t>aplikasi</a:t>
              </a:r>
              <a:r>
                <a:rPr lang="en-US" dirty="0"/>
                <a:t> </a:t>
              </a:r>
              <a:r>
                <a:rPr lang="en-US" dirty="0" err="1"/>
                <a:t>ini</a:t>
              </a:r>
              <a:r>
                <a:rPr lang="en-US" dirty="0"/>
                <a:t> </a:t>
              </a:r>
              <a:r>
                <a:rPr lang="en-US" dirty="0" err="1"/>
                <a:t>membantu</a:t>
              </a:r>
              <a:r>
                <a:rPr lang="en-US" dirty="0"/>
                <a:t> </a:t>
              </a:r>
              <a:r>
                <a:rPr lang="en-US" dirty="0" err="1"/>
                <a:t>anda</a:t>
              </a:r>
              <a:r>
                <a:rPr lang="en-US" dirty="0"/>
                <a:t> </a:t>
              </a:r>
              <a:r>
                <a:rPr lang="en-US" dirty="0" err="1"/>
                <a:t>dalam</a:t>
              </a:r>
              <a:r>
                <a:rPr lang="en-US" dirty="0"/>
                <a:t> </a:t>
              </a:r>
              <a:r>
                <a:rPr lang="en-US" dirty="0" err="1"/>
                <a:t>mengetahui</a:t>
              </a:r>
              <a:r>
                <a:rPr lang="en-US" dirty="0"/>
                <a:t> </a:t>
              </a:r>
              <a:r>
                <a:rPr lang="en-US" dirty="0" err="1"/>
                <a:t>berbagai</a:t>
              </a:r>
              <a:r>
                <a:rPr lang="en-US" dirty="0"/>
                <a:t> </a:t>
              </a:r>
              <a:r>
                <a:rPr lang="en-US" dirty="0" err="1"/>
                <a:t>informasi</a:t>
              </a:r>
              <a:r>
                <a:rPr lang="en-US" dirty="0"/>
                <a:t> </a:t>
              </a:r>
              <a:r>
                <a:rPr lang="en-US" dirty="0" err="1"/>
                <a:t>tentang</a:t>
              </a:r>
              <a:r>
                <a:rPr lang="en-US" dirty="0"/>
                <a:t> </a:t>
              </a:r>
              <a:r>
                <a:rPr lang="en-US" dirty="0" err="1"/>
                <a:t>kota</a:t>
              </a:r>
              <a:r>
                <a:rPr lang="en-US" dirty="0"/>
                <a:t> Banda Aceh?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7675" y="1292585"/>
              <a:ext cx="1771268" cy="3323987"/>
            </a:xfrm>
            <a:prstGeom prst="rect">
              <a:avLst/>
            </a:prstGeom>
            <a:solidFill>
              <a:srgbClr val="2D3E50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pPr algn="ctr"/>
              <a:r>
                <a:rPr lang="en-US" dirty="0" err="1" smtClean="0"/>
                <a:t>Skrip</a:t>
              </a:r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31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7;p71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Insight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408;p71"/>
          <p:cNvSpPr txBox="1"/>
          <p:nvPr/>
        </p:nvSpPr>
        <p:spPr>
          <a:xfrm>
            <a:off x="532875" y="1050575"/>
            <a:ext cx="78735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dilakukan secara Unmoderated yang bertujuan untuk mengetahui seberapa mudah 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</a:t>
            </a:r>
            <a:r>
              <a:rPr lang="en-US" dirty="0" err="1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09;p71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>
              <a:solidFill>
                <a:srgbClr val="8B5CF6"/>
              </a:solidFill>
            </a:endParaRPr>
          </a:p>
        </p:txBody>
      </p:sp>
      <p:sp>
        <p:nvSpPr>
          <p:cNvPr id="15" name="Google Shape;410;p71"/>
          <p:cNvSpPr/>
          <p:nvPr/>
        </p:nvSpPr>
        <p:spPr>
          <a:xfrm>
            <a:off x="456675" y="2422775"/>
            <a:ext cx="7949700" cy="2063700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11;p71"/>
          <p:cNvSpPr txBox="1"/>
          <p:nvPr/>
        </p:nvSpPr>
        <p:spPr>
          <a:xfrm>
            <a:off x="963300" y="2568500"/>
            <a:ext cx="7234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 pengguna membutuhkan penanda yang lebih jelas pada kolom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Menu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12;p71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" name="Google Shape;413;p71"/>
          <p:cNvSpPr txBox="1"/>
          <p:nvPr/>
        </p:nvSpPr>
        <p:spPr>
          <a:xfrm>
            <a:off x="963300" y="3198325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 pengguna ingin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warna tulisan lebih jelas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414;p71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415;p71"/>
          <p:cNvSpPr txBox="1"/>
          <p:nvPr/>
        </p:nvSpPr>
        <p:spPr>
          <a:xfrm>
            <a:off x="916165" y="3828150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 pengguna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 menambahkan nama pada icon menu agar mudah di pahami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" name="Google Shape;416;p71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Modifikasi Desain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0" name="Google Shape;420;p71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71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Sebelum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Setelah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65" y="1489834"/>
            <a:ext cx="2090719" cy="3337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34" y="1407400"/>
            <a:ext cx="1989541" cy="3337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215" y="1489834"/>
            <a:ext cx="317447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Supaya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terlihat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warna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ikon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teks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pada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kolom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pencarian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diubah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menjadi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berwarna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Selain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ditambahkan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juga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bayangan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memperjelas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kolom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drop shadow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C5C6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0" name="Google Shape;430;p7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517674" y="2237975"/>
            <a:ext cx="3623401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Masalah: </a:t>
            </a:r>
            <a:endParaRPr dirty="0">
              <a:solidFill>
                <a:schemeClr val="tx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Dikarenakan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kurangnya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objek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objek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fasilitas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fasilitas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umum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belum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ter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-explore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baik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oleh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masyarakat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umum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" sz="12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1" name="Google Shape;161;p43"/>
          <p:cNvSpPr txBox="1"/>
          <p:nvPr/>
        </p:nvSpPr>
        <p:spPr>
          <a:xfrm>
            <a:off x="4572000" y="2237975"/>
            <a:ext cx="4403834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Tujuan: </a:t>
            </a:r>
            <a:endParaRPr dirty="0">
              <a:solidFill>
                <a:schemeClr val="tx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pada dasarnya aplikasi ini di desain untuk memberikan petunjuk atau peta terkhusus bagi wisatawan dari luar kota Banda aceh agar mereka terbantu dalam mencari informasi seputar kota banda aceh, seperti : tempat wisata, fasilitas umum, tempat penginapan dan lainnya. </a:t>
            </a:r>
            <a:endParaRPr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3" name="Google Shape;163;p43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7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3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73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442" name="Google Shape;442;p7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0;p74"/>
          <p:cNvSpPr txBox="1"/>
          <p:nvPr/>
        </p:nvSpPr>
        <p:spPr>
          <a:xfrm>
            <a:off x="5396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Dampak: 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 aplikasi yang dibuat sudah memudahkan pengguna dalam melakukan kustomisasi dengan tampilan yang menarik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bernuansa liburan.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42;p74"/>
          <p:cNvSpPr txBox="1"/>
          <p:nvPr/>
        </p:nvSpPr>
        <p:spPr>
          <a:xfrm>
            <a:off x="4495800" y="2237975"/>
            <a:ext cx="34461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Pelajaran yang Didapat:</a:t>
            </a:r>
            <a:endParaRPr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 sini saya mempelajari bahwa memahami pengguna adalah hal yang utama, karena itulah di awal dilakukan riset untuk berempati dengan masalah mereka dan di akhir juga dilakukan riset untuk memvalidasi kebutuhannya.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Langkah selanjutnya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74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4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74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5;p75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6;p75"/>
          <p:cNvSpPr txBox="1"/>
          <p:nvPr/>
        </p:nvSpPr>
        <p:spPr>
          <a:xfrm>
            <a:off x="711325" y="1917800"/>
            <a:ext cx="2049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 usability lagi untuk memvalidasi apakah pain point yang masih dialami pengguna telah ditangani secara efektif.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57;p75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;p75"/>
          <p:cNvSpPr txBox="1"/>
          <p:nvPr/>
        </p:nvSpPr>
        <p:spPr>
          <a:xfrm>
            <a:off x="3368925" y="1917800"/>
            <a:ext cx="20490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Saya akan membuat survei lagi sesudah launching perdana aplikasi ini, agar supaya saya mendapatkan feedback yang positif untuk mengevaluasi aplikasi ini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459;p75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60;p75"/>
          <p:cNvSpPr txBox="1"/>
          <p:nvPr/>
        </p:nvSpPr>
        <p:spPr>
          <a:xfrm>
            <a:off x="6026525" y="19178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Melengkapi desain untuk halaman lain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461;p75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" name="Google Shape;462;p75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463;p75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71;p76"/>
          <p:cNvSpPr txBox="1"/>
          <p:nvPr/>
        </p:nvSpPr>
        <p:spPr>
          <a:xfrm>
            <a:off x="919075" y="2461800"/>
            <a:ext cx="71361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Terima kasih atas waktu Anda melihat hasil karya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kami 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 aplikasi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Banda Aceh explore! 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Jika Anda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lihat 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 lanjut atau hubungi, informasi kontak saya disediakan di bawah ini.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u="sng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Kelompok 7@gmail.com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72;p7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73;p76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Terima Kasih!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517675" y="2237975"/>
            <a:ext cx="34461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Posisi: </a:t>
            </a:r>
            <a:endParaRPr dirty="0">
              <a:solidFill>
                <a:schemeClr val="tx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Designer		: Ikhsan Hidayat</a:t>
            </a:r>
          </a:p>
          <a:p>
            <a:pPr lvl="0">
              <a:lnSpc>
                <a:spcPct val="150000"/>
              </a:lnSpc>
            </a:pPr>
            <a:r>
              <a:rPr lang="en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  Hady Ikhwan</a:t>
            </a:r>
          </a:p>
          <a:p>
            <a:pPr lvl="0">
              <a:lnSpc>
                <a:spcPct val="150000"/>
              </a:lnSpc>
            </a:pPr>
            <a:endParaRPr lang="en" sz="12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en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Researcher	: Rahmad Rizky</a:t>
            </a:r>
          </a:p>
          <a:p>
            <a:pPr lvl="0">
              <a:lnSpc>
                <a:spcPct val="150000"/>
              </a:lnSpc>
            </a:pPr>
            <a:r>
              <a:rPr lang="en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  Muhammad Farid</a:t>
            </a:r>
          </a:p>
          <a:p>
            <a:pPr lvl="0">
              <a:lnSpc>
                <a:spcPct val="150000"/>
              </a:lnSpc>
            </a:pPr>
            <a:endParaRPr lang="en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Writer 		: Azra Ulayya</a:t>
            </a:r>
            <a:endParaRPr lang="en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4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4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4444582" y="2099475"/>
            <a:ext cx="4456386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Tanggung Jawab: </a:t>
            </a:r>
          </a:p>
          <a:p>
            <a:pPr lvl="0" algn="just">
              <a:lnSpc>
                <a:spcPct val="150000"/>
              </a:lnSpc>
            </a:pPr>
            <a:r>
              <a:rPr lang="en" sz="12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Designer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bertanggung jawab membuat atau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mendesain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interface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tampilan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dibuat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lvl="0" algn="just">
              <a:lnSpc>
                <a:spcPct val="150000"/>
              </a:lnSpc>
            </a:pPr>
            <a:r>
              <a:rPr lang="en" sz="12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Researcher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bertanggung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jawab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atas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riset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perilaku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ketika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mengakses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n-US" sz="12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ct val="15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UX Writer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menemukan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kata-kata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terbaik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ditempatkan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menu,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tombol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label,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hingga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chatbot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guna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menavigasi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3" name="Google Shape;173;p44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4" name="Google Shape;174;p4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3F5E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/>
        </p:nvSpPr>
        <p:spPr>
          <a:xfrm>
            <a:off x="-460025" y="2082300"/>
            <a:ext cx="3704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Empathize,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Ideate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5"/>
          <p:cNvSpPr txBox="1"/>
          <p:nvPr/>
        </p:nvSpPr>
        <p:spPr>
          <a:xfrm>
            <a:off x="3712425" y="1886850"/>
            <a:ext cx="3946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Brainstorming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4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8" name="Google Shape;188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Ringkasan User Research</a:t>
            </a:r>
            <a:endParaRPr sz="240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6"/>
          <p:cNvSpPr txBox="1"/>
          <p:nvPr/>
        </p:nvSpPr>
        <p:spPr>
          <a:xfrm>
            <a:off x="919075" y="2461800"/>
            <a:ext cx="7136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Kami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kepada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sebagian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masyarakat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baik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masyarakat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berdomisili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aceh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maupun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masyarakat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pendatang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luar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daerah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aceh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kami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lakukan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guna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masalah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kalangan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masyarakat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yang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dasarnya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kesulitan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mendapatkan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mengenai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seputar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kota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aceh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hasil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kami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lakukan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presentase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hasil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mencapai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±80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% yang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sangat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membutuhkan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sebuah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berisikan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informasi-informasi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kota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aceh</a:t>
            </a:r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1" name="Google Shape;191;p46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User research: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Pain </a:t>
            </a:r>
            <a:r>
              <a:rPr lang="en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oints</a:t>
            </a:r>
            <a:endParaRPr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7"/>
          <p:cNvSpPr txBox="1"/>
          <p:nvPr/>
        </p:nvSpPr>
        <p:spPr>
          <a:xfrm>
            <a:off x="988009" y="2040381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Jadwal</a:t>
            </a:r>
            <a:r>
              <a:rPr lang="en-US" dirty="0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shalat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47"/>
          <p:cNvSpPr txBox="1"/>
          <p:nvPr/>
        </p:nvSpPr>
        <p:spPr>
          <a:xfrm>
            <a:off x="988021" y="2554006"/>
            <a:ext cx="199978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Kurangnya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mengenai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J</a:t>
            </a:r>
            <a:r>
              <a:rPr lang="en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adwal sholat 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99" name="Google Shape;199;p47"/>
          <p:cNvSpPr txBox="1"/>
          <p:nvPr/>
        </p:nvSpPr>
        <p:spPr>
          <a:xfrm>
            <a:off x="3381499" y="2040381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</a:t>
            </a:r>
            <a:r>
              <a:rPr lang="en" dirty="0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ranslate bahasa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p47"/>
          <p:cNvSpPr txBox="1"/>
          <p:nvPr/>
        </p:nvSpPr>
        <p:spPr>
          <a:xfrm>
            <a:off x="3503841" y="2548182"/>
            <a:ext cx="214123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Kesulitan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bagi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wisatawan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asing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bias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berbahasa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indonesia</a:t>
            </a:r>
            <a:endParaRPr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5817035" y="2040381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Perkiraan cuaca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2" name="Google Shape;202;p47"/>
          <p:cNvSpPr txBox="1"/>
          <p:nvPr/>
        </p:nvSpPr>
        <p:spPr>
          <a:xfrm>
            <a:off x="5817034" y="2554006"/>
            <a:ext cx="294858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Kesulitan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prediksi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cuaca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kota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banda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aceh</a:t>
            </a:r>
            <a:r>
              <a:rPr lang="en-US" sz="12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7"/>
          <p:cNvSpPr/>
          <p:nvPr/>
        </p:nvSpPr>
        <p:spPr>
          <a:xfrm>
            <a:off x="1667671" y="141365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6" name="Google Shape;206;p47"/>
          <p:cNvSpPr/>
          <p:nvPr/>
        </p:nvSpPr>
        <p:spPr>
          <a:xfrm>
            <a:off x="4061161" y="141365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6496691" y="141365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/>
        </p:nvSpPr>
        <p:spPr>
          <a:xfrm>
            <a:off x="149813" y="233079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Ikhwanul Hakim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863" y="940777"/>
            <a:ext cx="8523890" cy="40650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3" y="1173849"/>
            <a:ext cx="1878766" cy="21478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4048" y="3417135"/>
            <a:ext cx="22621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Umur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: 20</a:t>
            </a:r>
          </a:p>
          <a:p>
            <a:r>
              <a:rPr lang="en-US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Pendidikan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Mahasiswa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Domisili</a:t>
            </a:r>
            <a:r>
              <a:rPr lang="en-US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	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</a:t>
            </a: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igli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r>
              <a:rPr lang="en-US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Status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: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</a:t>
            </a: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ajang</a:t>
            </a: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Hobi</a:t>
            </a:r>
            <a:r>
              <a:rPr lang="en-US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: Travelling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9752" y="1122391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 </a:t>
            </a:r>
            <a:r>
              <a:rPr lang="en-US" sz="16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Liburan</a:t>
            </a:r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</a:t>
            </a:r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banda</a:t>
            </a:r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aceh</a:t>
            </a:r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skuyy</a:t>
            </a:r>
            <a:r>
              <a:rPr lang="en-US" sz="16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….!! “</a:t>
            </a:r>
            <a:endParaRPr lang="en-US" sz="16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6206" y="3335233"/>
            <a:ext cx="6021463" cy="1384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Ikhwanul</a:t>
            </a:r>
            <a:r>
              <a:rPr lang="en-US" dirty="0" smtClean="0"/>
              <a:t> hakim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yang </a:t>
            </a:r>
            <a:r>
              <a:rPr lang="en-US" dirty="0" err="1" smtClean="0"/>
              <a:t>sedang</a:t>
            </a:r>
            <a:r>
              <a:rPr lang="en-US" dirty="0"/>
              <a:t> </a:t>
            </a:r>
            <a:r>
              <a:rPr lang="en-US" dirty="0" err="1" smtClean="0"/>
              <a:t>mengemban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strata 1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prodi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informasi,UIN-Ar-Raniry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</a:t>
            </a:r>
            <a:r>
              <a:rPr lang="en-US" dirty="0" err="1" smtClean="0"/>
              <a:t>aceh</a:t>
            </a:r>
            <a:r>
              <a:rPr lang="en-US" dirty="0" smtClean="0"/>
              <a:t> .</a:t>
            </a:r>
            <a:r>
              <a:rPr lang="en-US" dirty="0" err="1" smtClean="0"/>
              <a:t>Pria</a:t>
            </a:r>
            <a:r>
              <a:rPr lang="en-US" dirty="0" smtClean="0"/>
              <a:t> 20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hobi</a:t>
            </a:r>
            <a:r>
              <a:rPr lang="en-US" dirty="0" smtClean="0"/>
              <a:t> </a:t>
            </a:r>
            <a:r>
              <a:rPr lang="en-US" dirty="0" err="1" smtClean="0"/>
              <a:t>travellingUntuk</a:t>
            </a:r>
            <a:r>
              <a:rPr lang="en-US" dirty="0" smtClean="0"/>
              <a:t> </a:t>
            </a:r>
            <a:r>
              <a:rPr lang="en-US" dirty="0" err="1" smtClean="0"/>
              <a:t>mengobati</a:t>
            </a:r>
            <a:r>
              <a:rPr lang="en-US" dirty="0" smtClean="0"/>
              <a:t> rasa </a:t>
            </a:r>
            <a:r>
              <a:rPr lang="en-US" dirty="0" err="1" smtClean="0"/>
              <a:t>penatnya</a:t>
            </a:r>
            <a:r>
              <a:rPr lang="en-US" dirty="0" smtClean="0"/>
              <a:t> yang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dihadapkan</a:t>
            </a:r>
            <a:r>
              <a:rPr lang="en-US" dirty="0" smtClean="0"/>
              <a:t> </a:t>
            </a:r>
            <a:r>
              <a:rPr lang="en-US" dirty="0" err="1" smtClean="0"/>
              <a:t>denganTugas-tugas</a:t>
            </a:r>
            <a:r>
              <a:rPr lang="en-US" dirty="0" smtClean="0"/>
              <a:t> </a:t>
            </a:r>
            <a:r>
              <a:rPr lang="en-US" dirty="0" err="1" smtClean="0"/>
              <a:t>perkuliahan</a:t>
            </a:r>
            <a:r>
              <a:rPr lang="en-US" dirty="0" smtClean="0"/>
              <a:t>.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sering</a:t>
            </a:r>
            <a:r>
              <a:rPr lang="en-US" dirty="0"/>
              <a:t> </a:t>
            </a:r>
            <a:r>
              <a:rPr lang="en-US" dirty="0" smtClean="0"/>
              <a:t>browsing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empat</a:t>
            </a:r>
            <a:r>
              <a:rPr lang="en-US" dirty="0" smtClean="0"/>
              <a:t> –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destinasi</a:t>
            </a:r>
            <a:r>
              <a:rPr lang="en-US" dirty="0" smtClean="0"/>
              <a:t> </a:t>
            </a:r>
            <a:r>
              <a:rPr lang="en-US" dirty="0" err="1" smtClean="0"/>
              <a:t>wisata</a:t>
            </a:r>
            <a:r>
              <a:rPr lang="en-US" dirty="0" smtClean="0"/>
              <a:t> yang </a:t>
            </a:r>
            <a:r>
              <a:rPr lang="en-US" dirty="0" err="1" smtClean="0"/>
              <a:t>cocok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kunjungi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77428" y="156551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frustrations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7294" y="1880083"/>
            <a:ext cx="3428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Kurangnya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sholat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Kesulitan </a:t>
            </a:r>
            <a:r>
              <a:rPr lang="en-US" dirty="0" err="1" smtClean="0"/>
              <a:t>wisatawan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bias </a:t>
            </a:r>
            <a:r>
              <a:rPr lang="en-US" dirty="0" err="1" smtClean="0"/>
              <a:t>berbahasa</a:t>
            </a:r>
            <a:r>
              <a:rPr lang="en-US" dirty="0" smtClean="0"/>
              <a:t> 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Kesulitan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cuaca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kota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</a:t>
            </a:r>
            <a:r>
              <a:rPr lang="en-US" dirty="0" err="1" smtClean="0"/>
              <a:t>aceh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33369" y="1863122"/>
            <a:ext cx="2374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Melakukan</a:t>
            </a:r>
            <a:r>
              <a:rPr lang="en-US" dirty="0" smtClean="0"/>
              <a:t> browsing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–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destinasi</a:t>
            </a:r>
            <a:r>
              <a:rPr lang="en-US" dirty="0" smtClean="0"/>
              <a:t> </a:t>
            </a:r>
            <a:r>
              <a:rPr lang="en-US" dirty="0" err="1" smtClean="0"/>
              <a:t>wisata</a:t>
            </a:r>
            <a:r>
              <a:rPr lang="en-US" dirty="0" smtClean="0"/>
              <a:t> yang </a:t>
            </a:r>
            <a:r>
              <a:rPr lang="en-US" dirty="0" err="1" smtClean="0"/>
              <a:t>cocok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di </a:t>
            </a:r>
            <a:r>
              <a:rPr lang="en-US" dirty="0" err="1" smtClean="0"/>
              <a:t>kunjungi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44143" y="155269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Goals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User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Story:Ikhwanul Hakim</a:t>
            </a:r>
            <a:endParaRPr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290" y="1078451"/>
            <a:ext cx="8565931" cy="3580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290" y="3739202"/>
            <a:ext cx="8536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Supaya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mengetahui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rute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perjalanan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harus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ditempuh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sampai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tempat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			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</a:t>
            </a:r>
            <a:endParaRPr lang="en-US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975" y="119302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 STORY</a:t>
            </a:r>
            <a:endParaRPr lang="en-US" sz="1800" b="1" u="sng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1286" y="1478661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Ikhwanul</a:t>
            </a:r>
            <a:r>
              <a:rPr lang="en-US" dirty="0" smtClean="0"/>
              <a:t> Hakim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4290" y="2175773"/>
            <a:ext cx="82634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Sebagai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seorang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	</a:t>
            </a:r>
            <a:r>
              <a:rPr lang="en-US" dirty="0" err="1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Mahasiswa</a:t>
            </a:r>
            <a:r>
              <a:rPr lang="en-US" dirty="0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mempunyai</a:t>
            </a:r>
            <a:r>
              <a:rPr lang="en-US" dirty="0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hobi</a:t>
            </a:r>
            <a:r>
              <a:rPr lang="en-US" dirty="0" smtClean="0">
                <a:solidFill>
                  <a:srgbClr val="703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travelling</a:t>
            </a:r>
            <a:endParaRPr lang="en-US" dirty="0">
              <a:solidFill>
                <a:srgbClr val="7030A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90" y="2938929"/>
            <a:ext cx="826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Saya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dapat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	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Mengetahui</a:t>
            </a:r>
            <a:r>
              <a:rPr lang="en-US" dirty="0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tempat-tempat</a:t>
            </a:r>
            <a:r>
              <a:rPr lang="en-US" dirty="0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destinasi</a:t>
            </a:r>
            <a:r>
              <a:rPr lang="en-US" dirty="0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wisata</a:t>
            </a:r>
            <a:r>
              <a:rPr lang="en-US" dirty="0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di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kota</a:t>
            </a:r>
            <a:r>
              <a:rPr lang="en-US" dirty="0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Banda </a:t>
            </a:r>
            <a:r>
              <a:rPr lang="en-US" dirty="0" err="1" smtClean="0">
                <a:solidFill>
                  <a:srgbClr val="92D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aceh</a:t>
            </a:r>
            <a:endParaRPr lang="en-US" dirty="0">
              <a:solidFill>
                <a:srgbClr val="92D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22262" y="2514327"/>
            <a:ext cx="6335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23722" y="3283971"/>
            <a:ext cx="6335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23722" y="4287810"/>
            <a:ext cx="6335486" cy="5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1316</Words>
  <Application>Microsoft Office PowerPoint</Application>
  <PresentationFormat>On-screen Show (16:9)</PresentationFormat>
  <Paragraphs>277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Open Sans</vt:lpstr>
      <vt:lpstr>Google Sans Medium</vt:lpstr>
      <vt:lpstr>Calibri</vt:lpstr>
      <vt:lpstr>Arial</vt:lpstr>
      <vt:lpstr>Open Sans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racmadrizky2018@outlook.com</cp:lastModifiedBy>
  <cp:revision>55</cp:revision>
  <dcterms:modified xsi:type="dcterms:W3CDTF">2022-07-15T15:45:38Z</dcterms:modified>
</cp:coreProperties>
</file>